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1" r:id="rId2"/>
  </p:sldMasterIdLst>
  <p:notesMasterIdLst>
    <p:notesMasterId r:id="rId134"/>
  </p:notesMasterIdLst>
  <p:handoutMasterIdLst>
    <p:handoutMasterId r:id="rId135"/>
  </p:handoutMasterIdLst>
  <p:sldIdLst>
    <p:sldId id="359" r:id="rId3"/>
    <p:sldId id="444" r:id="rId4"/>
    <p:sldId id="360" r:id="rId5"/>
    <p:sldId id="361" r:id="rId6"/>
    <p:sldId id="362" r:id="rId7"/>
    <p:sldId id="363" r:id="rId8"/>
    <p:sldId id="420" r:id="rId9"/>
    <p:sldId id="421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30" r:id="rId38"/>
    <p:sldId id="284" r:id="rId39"/>
    <p:sldId id="286" r:id="rId40"/>
    <p:sldId id="287" r:id="rId41"/>
    <p:sldId id="391" r:id="rId42"/>
    <p:sldId id="288" r:id="rId43"/>
    <p:sldId id="289" r:id="rId44"/>
    <p:sldId id="290" r:id="rId45"/>
    <p:sldId id="291" r:id="rId46"/>
    <p:sldId id="346" r:id="rId47"/>
    <p:sldId id="292" r:id="rId48"/>
    <p:sldId id="333" r:id="rId49"/>
    <p:sldId id="334" r:id="rId50"/>
    <p:sldId id="356" r:id="rId51"/>
    <p:sldId id="353" r:id="rId52"/>
    <p:sldId id="293" r:id="rId53"/>
    <p:sldId id="294" r:id="rId54"/>
    <p:sldId id="335" r:id="rId55"/>
    <p:sldId id="336" r:id="rId56"/>
    <p:sldId id="337" r:id="rId57"/>
    <p:sldId id="295" r:id="rId58"/>
    <p:sldId id="351" r:id="rId59"/>
    <p:sldId id="352" r:id="rId60"/>
    <p:sldId id="349" r:id="rId61"/>
    <p:sldId id="355" r:id="rId62"/>
    <p:sldId id="350" r:id="rId63"/>
    <p:sldId id="296" r:id="rId64"/>
    <p:sldId id="340" r:id="rId65"/>
    <p:sldId id="339" r:id="rId66"/>
    <p:sldId id="357" r:id="rId67"/>
    <p:sldId id="404" r:id="rId68"/>
    <p:sldId id="406" r:id="rId69"/>
    <p:sldId id="407" r:id="rId70"/>
    <p:sldId id="408" r:id="rId71"/>
    <p:sldId id="409" r:id="rId72"/>
    <p:sldId id="410" r:id="rId73"/>
    <p:sldId id="411" r:id="rId74"/>
    <p:sldId id="412" r:id="rId75"/>
    <p:sldId id="413" r:id="rId76"/>
    <p:sldId id="414" r:id="rId77"/>
    <p:sldId id="415" r:id="rId78"/>
    <p:sldId id="416" r:id="rId79"/>
    <p:sldId id="417" r:id="rId80"/>
    <p:sldId id="418" r:id="rId81"/>
    <p:sldId id="419" r:id="rId82"/>
    <p:sldId id="297" r:id="rId83"/>
    <p:sldId id="298" r:id="rId84"/>
    <p:sldId id="299" r:id="rId85"/>
    <p:sldId id="300" r:id="rId86"/>
    <p:sldId id="301" r:id="rId87"/>
    <p:sldId id="302" r:id="rId88"/>
    <p:sldId id="303" r:id="rId89"/>
    <p:sldId id="304" r:id="rId90"/>
    <p:sldId id="305" r:id="rId91"/>
    <p:sldId id="358" r:id="rId92"/>
    <p:sldId id="306" r:id="rId93"/>
    <p:sldId id="307" r:id="rId94"/>
    <p:sldId id="308" r:id="rId95"/>
    <p:sldId id="309" r:id="rId96"/>
    <p:sldId id="310" r:id="rId97"/>
    <p:sldId id="311" r:id="rId98"/>
    <p:sldId id="312" r:id="rId99"/>
    <p:sldId id="342" r:id="rId100"/>
    <p:sldId id="344" r:id="rId101"/>
    <p:sldId id="345" r:id="rId102"/>
    <p:sldId id="313" r:id="rId103"/>
    <p:sldId id="394" r:id="rId104"/>
    <p:sldId id="395" r:id="rId105"/>
    <p:sldId id="396" r:id="rId106"/>
    <p:sldId id="397" r:id="rId107"/>
    <p:sldId id="398" r:id="rId108"/>
    <p:sldId id="399" r:id="rId109"/>
    <p:sldId id="422" r:id="rId110"/>
    <p:sldId id="314" r:id="rId111"/>
    <p:sldId id="315" r:id="rId112"/>
    <p:sldId id="424" r:id="rId113"/>
    <p:sldId id="425" r:id="rId114"/>
    <p:sldId id="426" r:id="rId115"/>
    <p:sldId id="427" r:id="rId116"/>
    <p:sldId id="428" r:id="rId117"/>
    <p:sldId id="429" r:id="rId118"/>
    <p:sldId id="430" r:id="rId119"/>
    <p:sldId id="431" r:id="rId120"/>
    <p:sldId id="432" r:id="rId121"/>
    <p:sldId id="433" r:id="rId122"/>
    <p:sldId id="434" r:id="rId123"/>
    <p:sldId id="435" r:id="rId124"/>
    <p:sldId id="436" r:id="rId125"/>
    <p:sldId id="437" r:id="rId126"/>
    <p:sldId id="438" r:id="rId127"/>
    <p:sldId id="439" r:id="rId128"/>
    <p:sldId id="440" r:id="rId129"/>
    <p:sldId id="441" r:id="rId130"/>
    <p:sldId id="442" r:id="rId131"/>
    <p:sldId id="443" r:id="rId132"/>
    <p:sldId id="400" r:id="rId133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00"/>
    <a:srgbClr val="FF9933"/>
    <a:srgbClr val="FFFF66"/>
    <a:srgbClr val="99FF99"/>
    <a:srgbClr val="66FF33"/>
    <a:srgbClr val="CCECFF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h-TH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th-TH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h-TH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37AC1D-CA6C-4836-9857-BA116931DDD4}" type="slidenum">
              <a:rPr lang="en-US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h-TH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th-TH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h-TH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DD4818E-6CC7-45B9-8B2C-1664F26D1EFA}" type="slidenum">
              <a:rPr lang="en-US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4818E-6CC7-45B9-8B2C-1664F26D1EFA}" type="slidenum">
              <a:rPr lang="en-US" smtClean="0"/>
              <a:pPr/>
              <a:t>2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E66D4B-9D2E-4FC3-9B5E-8B62BA160E10}" type="slidenum">
              <a:rPr lang="en-US"/>
              <a:pPr/>
              <a:t>45</a:t>
            </a:fld>
            <a:endParaRPr lang="th-TH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3A8F626-F1C9-47AC-80C0-AA7B084A46D3}" type="slidenum">
              <a:rPr lang="en-US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7" grpId="0" build="p"/>
      <p:bldP spid="17" grpId="1" build="allAtOnce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409DEE-C978-4901-8909-5404AB41981B}" type="slidenum">
              <a:rPr lang="en-US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833C8-74F8-461C-9945-50BCD760EDCB}" type="slidenum">
              <a:rPr lang="en-US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B9E4DC-2687-4B82-83A7-901C015D4B4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40F52-0E7D-4782-8B07-64E4E1A7FCC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13699-C510-4F17-811F-EBE0C96E7D0E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C8720C-333A-4D54-A276-C4E750E5584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DFC5CF-043E-4904-B475-17F79120746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097C11-F541-4A93-BF23-DFDA540F0B10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44F03F-3F25-476A-B628-80008B025FF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057596-E5B2-414A-93FA-B54E12EFEFB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3B7E6B-DF91-4DFF-A250-3219395E9622}" type="slidenum">
              <a:rPr lang="en-US" smtClean="0"/>
              <a:pPr/>
              <a:t>‹#›</a:t>
            </a:fld>
            <a:endParaRPr lang="th-T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D6020E-D767-43F7-8C47-9B7AF471DED0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20FD45-EA49-4B5F-9048-9D381B8C37C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08C35A-AB0C-4188-964A-30E62B1C463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4FF963F-64C9-49F6-BB30-8D0CD393945C}" type="slidenum">
              <a:rPr lang="th-TH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pull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C806970-A7B4-40D0-8E93-48481BE9F307}" type="slidenum">
              <a:rPr lang="th-TH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pull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8109494-D644-4357-9C0F-69CDF86A4835}" type="slidenum">
              <a:rPr lang="th-TH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40DF04-D24D-4187-B822-627857A09927}" type="slidenum">
              <a:rPr lang="en-US" smtClean="0"/>
              <a:pPr/>
              <a:t>‹#›</a:t>
            </a:fld>
            <a:endParaRPr lang="th-TH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31A2B6-F1BE-41A0-81F1-C692D6DEE994}" type="slidenum">
              <a:rPr lang="en-US" smtClean="0"/>
              <a:pPr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685664-3A30-412B-9324-FDA2BFD58F76}" type="slidenum">
              <a:rPr lang="en-US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13D15-E3C1-4234-8148-E0249107151B}" type="slidenum">
              <a:rPr lang="en-US" smtClean="0"/>
              <a:pPr/>
              <a:t>‹#›</a:t>
            </a:fld>
            <a:endParaRPr lang="th-T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0505F2-6125-4D77-BEA3-18BBF01D5F30}" type="slidenum">
              <a:rPr lang="en-US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7D9B1A-5A6F-418F-9C6D-0A97687472D7}" type="slidenum">
              <a:rPr lang="en-US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E1894B0-07A5-478F-9DC1-85BCBAB25F76}" type="slidenum">
              <a:rPr lang="en-US" smtClean="0"/>
              <a:pPr/>
              <a:t>‹#›</a:t>
            </a:fld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4EB52CF-9567-451A-B007-1549CD568D4A}" type="slidenum">
              <a:rPr lang="en-US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30" grpId="0" build="p"/>
      <p:bldP spid="30" grpId="1" build="allAtOnce"/>
    </p:bld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7D39696-F2FE-4B8E-9950-FDFDCEE9688A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ransition>
    <p:pull dir="r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827584" y="476672"/>
            <a:ext cx="7437438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7200" b="1" dirty="0" smtClean="0">
                <a:latin typeface="Browallia New" pitchFamily="34" charset="-34"/>
                <a:cs typeface="Browallia New" pitchFamily="34" charset="-34"/>
              </a:rPr>
              <a:t>01999011</a:t>
            </a:r>
          </a:p>
          <a:p>
            <a:pPr algn="ctr"/>
            <a:r>
              <a:rPr lang="en-US" sz="72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Food For Mankind</a:t>
            </a:r>
            <a:endParaRPr lang="th-TH" sz="6600" b="1" dirty="0">
              <a:solidFill>
                <a:srgbClr val="FF9933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55576" y="3068960"/>
            <a:ext cx="7653462" cy="34163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latin typeface="Browallia New" pitchFamily="34" charset="-34"/>
                <a:cs typeface="Browallia New" pitchFamily="34" charset="-34"/>
              </a:rPr>
              <a:t>เอ็จ  </a:t>
            </a:r>
            <a:r>
              <a:rPr lang="th-TH" sz="5400" b="1" dirty="0">
                <a:latin typeface="Browallia New" pitchFamily="34" charset="-34"/>
                <a:cs typeface="Browallia New" pitchFamily="34" charset="-34"/>
              </a:rPr>
              <a:t>สโรบล</a:t>
            </a:r>
          </a:p>
          <a:p>
            <a:pPr algn="ctr"/>
            <a:r>
              <a:rPr lang="th-TH" sz="54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ภาควิชาพืชไร่นา</a:t>
            </a:r>
          </a:p>
          <a:p>
            <a:pPr algn="ctr"/>
            <a:r>
              <a:rPr lang="th-TH" sz="54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คณะเกษตร</a:t>
            </a:r>
          </a:p>
          <a:p>
            <a:pPr algn="ctr"/>
            <a:r>
              <a:rPr lang="th-TH" sz="54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ม.</a:t>
            </a:r>
            <a:r>
              <a:rPr lang="th-TH" sz="54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เกษตรศาสตร์  วิทยา</a:t>
            </a:r>
            <a:r>
              <a:rPr lang="th-TH" sz="54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เขตบางเขน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971600" y="836712"/>
            <a:ext cx="7488237" cy="4984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th-TH" sz="7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นา</a:t>
            </a:r>
            <a:r>
              <a:rPr lang="th-TH" sz="76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ปี (2552)</a:t>
            </a:r>
            <a:endParaRPr lang="th-TH" sz="7600" b="1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6500" b="1" dirty="0"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พ.ท. ปลูก 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~ 57 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ล.ไร่/ปี</a:t>
            </a:r>
          </a:p>
          <a:p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ผลผลิตรวม 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~ </a:t>
            </a:r>
            <a:r>
              <a:rPr lang="en-US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23 </a:t>
            </a:r>
            <a:r>
              <a:rPr lang="th-TH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ล.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ตัน</a:t>
            </a:r>
          </a:p>
          <a:p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ผลผลิตเฉลี่ย 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~ </a:t>
            </a:r>
            <a:r>
              <a:rPr lang="en-US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425 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กก./ไร่</a:t>
            </a:r>
          </a:p>
          <a:p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NE&gt;N&gt;C&gt;S</a:t>
            </a:r>
            <a:endParaRPr lang="th-TH" sz="6000" b="1" dirty="0">
              <a:solidFill>
                <a:srgbClr val="FF9933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เรือนกระจก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231775" y="728663"/>
            <a:ext cx="8680450" cy="54006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683568" y="1076325"/>
            <a:ext cx="7776864" cy="4339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3.4.5.1  การตัดไม้ทำลายป่า</a:t>
            </a:r>
            <a:endParaRPr lang="en-US" sz="6000" b="1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ct val="20000"/>
              </a:spcBef>
            </a:pPr>
            <a:r>
              <a:rPr lang="en-US" sz="60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3.4.5.2</a:t>
            </a:r>
            <a:r>
              <a:rPr lang="th-TH" sz="60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 การทำนาข้าว</a:t>
            </a:r>
          </a:p>
          <a:p>
            <a:pPr>
              <a:spcBef>
                <a:spcPct val="20000"/>
              </a:spcBef>
            </a:pPr>
            <a:r>
              <a:rPr lang="th-TH" sz="6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3.4.5.3  การใช้ปุ๋ย</a:t>
            </a:r>
          </a:p>
          <a:p>
            <a:pPr>
              <a:spcBef>
                <a:spcPct val="20000"/>
              </a:spcBef>
            </a:pP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3.4.5.4  การไถพรวน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idx="1"/>
          </p:nvPr>
        </p:nvSpPr>
        <p:spPr>
          <a:xfrm>
            <a:off x="468313" y="404813"/>
            <a:ext cx="8351837" cy="540067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th-TH" sz="5500" dirty="0">
                <a:latin typeface="Angsana New" pitchFamily="18" charset="-34"/>
              </a:rPr>
              <a:t>		เกี่ยวกับ </a:t>
            </a:r>
            <a:r>
              <a:rPr lang="en-US" sz="5500" dirty="0">
                <a:latin typeface="Angsana New" pitchFamily="18" charset="-34"/>
              </a:rPr>
              <a:t>Global Climate Changes Carbon Credit</a:t>
            </a:r>
            <a:endParaRPr lang="th-TH" sz="5500" dirty="0">
              <a:latin typeface="Angsana New" pitchFamily="18" charset="-34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h-TH" sz="5500" dirty="0">
                <a:latin typeface="Angsana New" pitchFamily="18" charset="-34"/>
              </a:rPr>
              <a:t>		องค์การบริหารจัดการก๊าซเรือนกระจก (องค์กรมหาชน)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5500" dirty="0">
                <a:latin typeface="Angsana New" pitchFamily="18" charset="-34"/>
              </a:rPr>
              <a:t>		Carbon Label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5500" dirty="0">
                <a:latin typeface="Angsana New" pitchFamily="18" charset="-34"/>
              </a:rPr>
              <a:t>		Carbon Footprint</a:t>
            </a:r>
            <a:endParaRPr lang="th-TH" sz="5500" dirty="0">
              <a:latin typeface="Angsana New" pitchFamily="18" charset="-34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idx="1"/>
          </p:nvPr>
        </p:nvSpPr>
        <p:spPr>
          <a:xfrm>
            <a:off x="468313" y="620713"/>
            <a:ext cx="8351837" cy="518477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buFontTx/>
              <a:buNone/>
            </a:pPr>
            <a:r>
              <a:rPr lang="en-US" sz="5500" b="1" dirty="0">
                <a:solidFill>
                  <a:srgbClr val="FF9900"/>
                </a:solidFill>
                <a:latin typeface="Angsana New" pitchFamily="18" charset="-34"/>
              </a:rPr>
              <a:t>Carbon Credit</a:t>
            </a:r>
          </a:p>
          <a:p>
            <a:pPr>
              <a:buFontTx/>
              <a:buNone/>
            </a:pPr>
            <a:r>
              <a:rPr lang="en-US" sz="4900" dirty="0">
                <a:latin typeface="Angsana New" pitchFamily="18" charset="-34"/>
              </a:rPr>
              <a:t>		</a:t>
            </a:r>
            <a:r>
              <a:rPr lang="th-TH" sz="4900" dirty="0">
                <a:latin typeface="Angsana New" pitchFamily="18" charset="-34"/>
              </a:rPr>
              <a:t>หมายถึง สิ่งทดแทนการปล่อยก๊าซ </a:t>
            </a:r>
            <a:r>
              <a:rPr lang="en-US" sz="4900" dirty="0">
                <a:latin typeface="Angsana New" pitchFamily="18" charset="-34"/>
              </a:rPr>
              <a:t>CO</a:t>
            </a:r>
            <a:r>
              <a:rPr lang="en-US" sz="4900" baseline="-25000" dirty="0">
                <a:latin typeface="Angsana New" pitchFamily="18" charset="-34"/>
              </a:rPr>
              <a:t>2</a:t>
            </a:r>
            <a:r>
              <a:rPr lang="en-US" sz="4900" dirty="0">
                <a:latin typeface="Angsana New" pitchFamily="18" charset="-34"/>
              </a:rPr>
              <a:t> </a:t>
            </a:r>
            <a:r>
              <a:rPr lang="th-TH" sz="4900" dirty="0">
                <a:latin typeface="Angsana New" pitchFamily="18" charset="-34"/>
              </a:rPr>
              <a:t>ที่ส่วนใหญ่เกิดจากการใช้</a:t>
            </a:r>
            <a:r>
              <a:rPr lang="en-US" sz="4900" dirty="0">
                <a:latin typeface="Angsana New" pitchFamily="18" charset="-34"/>
              </a:rPr>
              <a:t> fossil fuel</a:t>
            </a:r>
            <a:r>
              <a:rPr lang="th-TH" sz="4900" dirty="0">
                <a:latin typeface="Angsana New" pitchFamily="18" charset="-34"/>
              </a:rPr>
              <a:t> ในโรงงานอุตสาหกรรมหรือยานยนต์ </a:t>
            </a:r>
            <a:r>
              <a:rPr lang="en-US" sz="4900" dirty="0">
                <a:latin typeface="Angsana New" pitchFamily="18" charset="-34"/>
              </a:rPr>
              <a:t>(Vehicles)</a:t>
            </a:r>
          </a:p>
          <a:p>
            <a:pPr>
              <a:buFontTx/>
              <a:buNone/>
            </a:pPr>
            <a:r>
              <a:rPr lang="en-US" sz="4900" dirty="0">
                <a:latin typeface="Angsana New" pitchFamily="18" charset="-34"/>
              </a:rPr>
              <a:t>		</a:t>
            </a:r>
            <a:r>
              <a:rPr lang="th-TH" sz="4900" dirty="0">
                <a:latin typeface="Angsana New" pitchFamily="18" charset="-34"/>
              </a:rPr>
              <a:t>การปลูกป่า 2.5 ไร่ เก็บกักคาร์บอนเครดิตได้ 2 ตัน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idx="1"/>
          </p:nvPr>
        </p:nvSpPr>
        <p:spPr>
          <a:xfrm>
            <a:off x="395288" y="333375"/>
            <a:ext cx="8353425" cy="547211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th-TH" sz="2400" dirty="0"/>
              <a:t>		</a:t>
            </a:r>
            <a:r>
              <a:rPr lang="th-TH" sz="4500" dirty="0">
                <a:latin typeface="Angsana New" pitchFamily="18" charset="-34"/>
              </a:rPr>
              <a:t>องค์การบริหารจัดการก๊าซเรือนกระจก (องค์กรมหาชน) พ.ศ. 2550 (อบก.) – 20 มิถุนายน 2550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h-TH" sz="4500" dirty="0">
                <a:latin typeface="Angsana New" pitchFamily="18" charset="-34"/>
              </a:rPr>
              <a:t>		</a:t>
            </a:r>
            <a:r>
              <a:rPr lang="en-US" sz="4500" dirty="0">
                <a:latin typeface="Angsana New" pitchFamily="18" charset="-34"/>
              </a:rPr>
              <a:t>Thailand Greenhouse Gas Management Organization (TGO)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4500" dirty="0">
                <a:latin typeface="Angsana New" pitchFamily="18" charset="-34"/>
              </a:rPr>
              <a:t>		</a:t>
            </a:r>
            <a:r>
              <a:rPr lang="th-TH" sz="4500" dirty="0">
                <a:latin typeface="Angsana New" pitchFamily="18" charset="-34"/>
              </a:rPr>
              <a:t>ทำหน้าที่วิเคราะห์ กลั่นกรอง ให้ความเห็นเกี่ยวกับการให้คำรับรอง โครงการที่ลดการปลดปล่อย </a:t>
            </a:r>
            <a:r>
              <a:rPr lang="en-US" sz="4500" dirty="0">
                <a:latin typeface="Angsana New" pitchFamily="18" charset="-34"/>
              </a:rPr>
              <a:t>GHG </a:t>
            </a:r>
            <a:r>
              <a:rPr lang="th-TH" sz="4500" dirty="0">
                <a:latin typeface="Angsana New" pitchFamily="18" charset="-34"/>
              </a:rPr>
              <a:t>ตามกลไกการพัฒนาที่สะอาด </a:t>
            </a:r>
            <a:r>
              <a:rPr lang="en-US" sz="4500" dirty="0">
                <a:latin typeface="Angsana New" pitchFamily="18" charset="-34"/>
              </a:rPr>
              <a:t>(CDM)</a:t>
            </a:r>
            <a:endParaRPr lang="th-TH" sz="4500" dirty="0">
              <a:latin typeface="Angsana New" pitchFamily="18" charset="-34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idx="1"/>
          </p:nvPr>
        </p:nvSpPr>
        <p:spPr>
          <a:xfrm>
            <a:off x="147638" y="692150"/>
            <a:ext cx="8893175" cy="453707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buFontTx/>
              <a:buNone/>
            </a:pPr>
            <a:r>
              <a:rPr lang="th-TH" dirty="0"/>
              <a:t>	</a:t>
            </a:r>
            <a:r>
              <a:rPr lang="en-US" sz="5500" b="1" dirty="0">
                <a:solidFill>
                  <a:srgbClr val="FF99CC"/>
                </a:solidFill>
                <a:latin typeface="Angsana New" pitchFamily="18" charset="-34"/>
              </a:rPr>
              <a:t>Carbon Label</a:t>
            </a:r>
          </a:p>
          <a:p>
            <a:pPr>
              <a:buFontTx/>
              <a:buNone/>
            </a:pPr>
            <a:r>
              <a:rPr lang="th-TH" sz="5500" dirty="0">
                <a:latin typeface="Angsana New" pitchFamily="18" charset="-34"/>
              </a:rPr>
              <a:t>	ฉลากแสดงการปลดปล่อย </a:t>
            </a:r>
            <a:r>
              <a:rPr lang="en-US" sz="5500" dirty="0">
                <a:latin typeface="Angsana New" pitchFamily="18" charset="-34"/>
              </a:rPr>
              <a:t>GHG</a:t>
            </a:r>
            <a:r>
              <a:rPr lang="th-TH" sz="5500" dirty="0">
                <a:latin typeface="Angsana New" pitchFamily="18" charset="-34"/>
              </a:rPr>
              <a:t> แบ่งได้เป็น</a:t>
            </a:r>
          </a:p>
          <a:p>
            <a:pPr>
              <a:buFontTx/>
              <a:buNone/>
            </a:pPr>
            <a:r>
              <a:rPr lang="th-TH" sz="5500" dirty="0">
                <a:latin typeface="Angsana New" pitchFamily="18" charset="-34"/>
              </a:rPr>
              <a:t>	</a:t>
            </a:r>
            <a:r>
              <a:rPr lang="en-US" sz="5500" dirty="0">
                <a:latin typeface="Angsana New" pitchFamily="18" charset="-34"/>
              </a:rPr>
              <a:t>Carbon Footprint (CF)</a:t>
            </a:r>
          </a:p>
          <a:p>
            <a:pPr>
              <a:buFontTx/>
              <a:buNone/>
            </a:pPr>
            <a:r>
              <a:rPr lang="en-US" sz="5500" dirty="0">
                <a:latin typeface="Angsana New" pitchFamily="18" charset="-34"/>
              </a:rPr>
              <a:t>	Carbon Reduction (CR)</a:t>
            </a:r>
            <a:endParaRPr lang="th-TH" sz="5500" dirty="0">
              <a:latin typeface="Angsana New" pitchFamily="18" charset="-34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idx="1"/>
          </p:nvPr>
        </p:nvSpPr>
        <p:spPr>
          <a:xfrm>
            <a:off x="468313" y="404813"/>
            <a:ext cx="8229600" cy="561657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th-TH" sz="2800" dirty="0"/>
              <a:t>		</a:t>
            </a:r>
            <a:r>
              <a:rPr lang="th-TH" sz="4900" dirty="0">
                <a:latin typeface="Angsana New" pitchFamily="18" charset="-34"/>
              </a:rPr>
              <a:t>ฉลาก </a:t>
            </a:r>
            <a:r>
              <a:rPr lang="en-US" sz="4900" dirty="0">
                <a:latin typeface="Angsana New" pitchFamily="18" charset="-34"/>
              </a:rPr>
              <a:t>Carbon Footprint</a:t>
            </a:r>
            <a:r>
              <a:rPr lang="th-TH" sz="4900" dirty="0">
                <a:latin typeface="Angsana New" pitchFamily="18" charset="-34"/>
              </a:rPr>
              <a:t> จัดทำขึ้นเพื่อบอกให้ทราบถึงปริมาณ </a:t>
            </a:r>
            <a:r>
              <a:rPr lang="en-US" sz="4900" dirty="0">
                <a:latin typeface="Angsana New" pitchFamily="18" charset="-34"/>
              </a:rPr>
              <a:t>GHG</a:t>
            </a:r>
            <a:r>
              <a:rPr lang="th-TH" sz="4900" dirty="0">
                <a:latin typeface="Angsana New" pitchFamily="18" charset="-34"/>
              </a:rPr>
              <a:t> (คิดเทียบเป็นปริมาณ </a:t>
            </a:r>
            <a:r>
              <a:rPr lang="en-US" sz="4900" dirty="0">
                <a:latin typeface="Angsana New" pitchFamily="18" charset="-34"/>
              </a:rPr>
              <a:t>CO</a:t>
            </a:r>
            <a:r>
              <a:rPr lang="en-US" sz="4900" baseline="-25000" dirty="0">
                <a:latin typeface="Angsana New" pitchFamily="18" charset="-34"/>
              </a:rPr>
              <a:t>2</a:t>
            </a:r>
            <a:r>
              <a:rPr lang="en-US" sz="4900" dirty="0">
                <a:latin typeface="Angsana New" pitchFamily="18" charset="-34"/>
              </a:rPr>
              <a:t>)</a:t>
            </a:r>
            <a:r>
              <a:rPr lang="th-TH" sz="4900" dirty="0">
                <a:latin typeface="Angsana New" pitchFamily="18" charset="-34"/>
              </a:rPr>
              <a:t> ที่เกิดขึ้นจากกระบวนการผลิต (สินค้า) ทั้งหมดว่าแต่ละขั้นตอนปลดปล่อย</a:t>
            </a:r>
            <a:r>
              <a:rPr lang="en-US" sz="4900" dirty="0">
                <a:latin typeface="Angsana New" pitchFamily="18" charset="-34"/>
              </a:rPr>
              <a:t> GHG</a:t>
            </a:r>
            <a:r>
              <a:rPr lang="th-TH" sz="4900" dirty="0">
                <a:latin typeface="Angsana New" pitchFamily="18" charset="-34"/>
              </a:rPr>
              <a:t> ออกมาเท่าไร ตั้งแต่จัดหาวัตถุดิบ แปรรูป ผลิต จำหน่าย ย่อยสลาย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th-TH" sz="4900" dirty="0">
                <a:latin typeface="Angsana New" pitchFamily="18" charset="-34"/>
              </a:rPr>
              <a:t>		แนะนำครั้งแรกใน </a:t>
            </a:r>
            <a:r>
              <a:rPr lang="en-US" sz="4900" dirty="0">
                <a:latin typeface="Angsana New" pitchFamily="18" charset="-34"/>
              </a:rPr>
              <a:t>UK</a:t>
            </a:r>
            <a:r>
              <a:rPr lang="th-TH" sz="4900" dirty="0">
                <a:latin typeface="Angsana New" pitchFamily="18" charset="-34"/>
              </a:rPr>
              <a:t> เมื่อเดือนมีนาคม 2550 โดยบริษัท </a:t>
            </a:r>
            <a:r>
              <a:rPr lang="en-US" sz="4900" dirty="0">
                <a:latin typeface="Angsana New" pitchFamily="18" charset="-34"/>
              </a:rPr>
              <a:t>Tesco Plc.</a:t>
            </a:r>
            <a:endParaRPr lang="th-TH" sz="4900" dirty="0">
              <a:latin typeface="Angsana New" pitchFamily="18" charset="-34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idx="1"/>
          </p:nvPr>
        </p:nvSpPr>
        <p:spPr>
          <a:xfrm>
            <a:off x="468313" y="1412875"/>
            <a:ext cx="8229600" cy="266382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buFontTx/>
              <a:buNone/>
            </a:pPr>
            <a:r>
              <a:rPr lang="th-TH" dirty="0"/>
              <a:t>		</a:t>
            </a:r>
            <a:r>
              <a:rPr lang="th-TH" sz="5500" dirty="0">
                <a:latin typeface="Angsana New" pitchFamily="18" charset="-34"/>
              </a:rPr>
              <a:t>ฉลาก </a:t>
            </a:r>
            <a:r>
              <a:rPr lang="en-US" sz="5500" dirty="0">
                <a:latin typeface="Angsana New" pitchFamily="18" charset="-34"/>
              </a:rPr>
              <a:t>Carbon Reduction </a:t>
            </a:r>
            <a:r>
              <a:rPr lang="th-TH" sz="5500" dirty="0">
                <a:latin typeface="Angsana New" pitchFamily="18" charset="-34"/>
              </a:rPr>
              <a:t>บอกให้ทราบว่าลดการปลดปล่อย </a:t>
            </a:r>
            <a:r>
              <a:rPr lang="en-US" sz="5500" dirty="0">
                <a:latin typeface="Angsana New" pitchFamily="18" charset="-34"/>
              </a:rPr>
              <a:t>GHG</a:t>
            </a:r>
            <a:r>
              <a:rPr lang="th-TH" sz="5500" dirty="0">
                <a:latin typeface="Angsana New" pitchFamily="18" charset="-34"/>
              </a:rPr>
              <a:t> ลงได้เท่าไร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2724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th-TH" dirty="0" smtClean="0"/>
              <a:t>	</a:t>
            </a:r>
            <a:r>
              <a:rPr lang="th-TH" sz="4400" dirty="0" smtClean="0"/>
              <a:t>หมายถึงระยะทางที่ใช้ในการเคลื่อนย้าย อาหารจากแหล่งผลิตจนกระทั่งถึงผู้บริโภค</a:t>
            </a:r>
          </a:p>
          <a:p>
            <a:pPr>
              <a:buNone/>
            </a:pPr>
            <a:r>
              <a:rPr lang="th-TH" sz="4400" dirty="0" smtClean="0"/>
              <a:t>		เป็นปัจจัยหนึ่งที่ใช้ในการประเมินผลกระทบต่อสิ่งแวดล้อมและโลกร้อนของการผลิตอาหาร</a:t>
            </a:r>
          </a:p>
          <a:p>
            <a:pPr>
              <a:buNone/>
            </a:pPr>
            <a:r>
              <a:rPr lang="th-TH" sz="4400" dirty="0" smtClean="0"/>
              <a:t>		ใช้เป็น</a:t>
            </a:r>
            <a:r>
              <a:rPr lang="en-US" sz="4400" dirty="0" smtClean="0"/>
              <a:t> </a:t>
            </a:r>
            <a:r>
              <a:rPr lang="en-US" sz="4400" dirty="0" smtClean="0">
                <a:latin typeface="Angsana New" pitchFamily="18" charset="-34"/>
                <a:cs typeface="Angsana New" pitchFamily="18" charset="-34"/>
              </a:rPr>
              <a:t>carbon emission label</a:t>
            </a:r>
            <a:r>
              <a:rPr lang="th-TH" sz="44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400" dirty="0" smtClean="0"/>
              <a:t>บนบรรจุภัณฑ์ เกิดขึ้นในประเทศอังกฤษ ช่วงปี 1990</a:t>
            </a:r>
            <a:endParaRPr lang="th-TH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b="1" dirty="0" smtClean="0"/>
              <a:t>Food miles</a:t>
            </a:r>
            <a:endParaRPr lang="th-TH" sz="48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611188" y="779463"/>
            <a:ext cx="8062912" cy="51212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533400" indent="-533400"/>
            <a:r>
              <a:rPr lang="th-TH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ปัญหาการเกษตรของประเทศไทย</a:t>
            </a:r>
          </a:p>
          <a:p>
            <a:pPr marL="533400" indent="-533400">
              <a:buFontTx/>
              <a:buAutoNum type="arabicPeriod"/>
            </a:pPr>
            <a:r>
              <a:rPr lang="th-TH" sz="55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พื้นที่ถือครอง/ครัวเรือนต่ำ</a:t>
            </a:r>
          </a:p>
          <a:p>
            <a:pPr marL="533400" indent="-533400">
              <a:buFontTx/>
              <a:buAutoNum type="arabicPeriod"/>
            </a:pPr>
            <a:r>
              <a:rPr lang="th-TH" sz="55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ขาดน้ำ, น้ำท่วม</a:t>
            </a:r>
          </a:p>
          <a:p>
            <a:pPr marL="533400" indent="-533400">
              <a:buFontTx/>
              <a:buAutoNum type="arabicPeriod"/>
            </a:pPr>
            <a:r>
              <a:rPr lang="th-TH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เกษตรกร </a:t>
            </a:r>
            <a:r>
              <a:rPr lang="en-US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ยากจน ขาดความรู้ด้าน</a:t>
            </a:r>
          </a:p>
          <a:p>
            <a:pPr marL="533400" indent="-533400"/>
            <a:r>
              <a:rPr lang="th-TH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    	เทคโนโลยีที่เหมาะสมในการผลิต</a:t>
            </a:r>
          </a:p>
          <a:p>
            <a:pPr marL="533400" indent="-533400"/>
            <a:r>
              <a:rPr lang="th-TH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พืช </a:t>
            </a:r>
            <a:r>
              <a:rPr lang="en-US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&amp;</a:t>
            </a:r>
            <a:r>
              <a:rPr lang="th-TH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 การตลาด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611560" y="620688"/>
            <a:ext cx="8239756" cy="4862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7000" b="1" dirty="0">
                <a:solidFill>
                  <a:srgbClr val="006600"/>
                </a:solidFill>
                <a:latin typeface="Browallia New" pitchFamily="34" charset="-34"/>
                <a:cs typeface="Browallia New" pitchFamily="34" charset="-34"/>
              </a:rPr>
              <a:t>จังหวัดที่ปลูกมาก</a:t>
            </a:r>
          </a:p>
          <a:p>
            <a:r>
              <a:rPr lang="en-US" sz="60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NE :  </a:t>
            </a:r>
            <a:r>
              <a:rPr lang="th-TH" sz="60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นครราชสีมา  อุบลฯ  สุรินทร์</a:t>
            </a:r>
          </a:p>
          <a:p>
            <a:r>
              <a:rPr lang="en-US" sz="6000" b="1" dirty="0">
                <a:latin typeface="Browallia New" pitchFamily="34" charset="-34"/>
                <a:cs typeface="Browallia New" pitchFamily="34" charset="-34"/>
              </a:rPr>
              <a:t>N    :  </a:t>
            </a:r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นครสวรรค์  พิจิตร  พิษณุโลก</a:t>
            </a:r>
          </a:p>
          <a:p>
            <a:r>
              <a:rPr lang="en-US" sz="6000" b="1" dirty="0">
                <a:solidFill>
                  <a:schemeClr val="accent3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C    :  </a:t>
            </a:r>
            <a:r>
              <a:rPr lang="th-TH" sz="6000" b="1" dirty="0">
                <a:solidFill>
                  <a:schemeClr val="accent3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สุพรรณฯ  ชัยนาท  </a:t>
            </a:r>
            <a:r>
              <a:rPr lang="th-TH" sz="6000" b="1" dirty="0" smtClean="0">
                <a:solidFill>
                  <a:schemeClr val="accent3">
                    <a:lumMod val="75000"/>
                  </a:schemeClr>
                </a:solidFill>
                <a:latin typeface="Browallia New" pitchFamily="34" charset="-34"/>
                <a:cs typeface="Browallia New" pitchFamily="34" charset="-34"/>
              </a:rPr>
              <a:t>ลพบุรี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S	:  </a:t>
            </a:r>
            <a:r>
              <a:rPr lang="th-TH" sz="6000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นครศรีฯ พัทลุง สงขลา</a:t>
            </a:r>
            <a:endParaRPr lang="th-TH" sz="6000" b="1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827088" y="1330325"/>
            <a:ext cx="7921625" cy="38131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533400" indent="-533400">
              <a:spcBef>
                <a:spcPct val="50000"/>
              </a:spcBef>
              <a:buFontTx/>
              <a:buAutoNum type="arabicPeriod" startAt="4"/>
            </a:pPr>
            <a:r>
              <a:rPr lang="th-TH" sz="61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ดิน </a:t>
            </a:r>
            <a:r>
              <a:rPr lang="en-US" sz="61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:  </a:t>
            </a:r>
            <a:r>
              <a:rPr lang="th-TH" sz="61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ความอุดมฯ ต่ำ, มีปัญหา</a:t>
            </a:r>
          </a:p>
          <a:p>
            <a:pPr marL="533400" indent="-533400">
              <a:spcBef>
                <a:spcPct val="50000"/>
              </a:spcBef>
              <a:buFontTx/>
              <a:buAutoNum type="arabicPeriod" startAt="4"/>
            </a:pPr>
            <a:r>
              <a:rPr lang="th-TH" sz="61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ปัจจัยการผลิต </a:t>
            </a:r>
            <a:r>
              <a:rPr lang="en-US" sz="61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:  </a:t>
            </a:r>
            <a:r>
              <a:rPr lang="th-TH" sz="61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ราคาแพง</a:t>
            </a:r>
          </a:p>
          <a:p>
            <a:pPr marL="533400" indent="-533400">
              <a:spcBef>
                <a:spcPct val="50000"/>
              </a:spcBef>
              <a:buFontTx/>
              <a:buAutoNum type="arabicPeriod" startAt="4"/>
            </a:pPr>
            <a:r>
              <a:rPr lang="th-TH" sz="61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ราคาผลผลิต </a:t>
            </a:r>
            <a:r>
              <a:rPr lang="en-US" sz="61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sz="61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ไม่แน่นอน</a:t>
            </a:r>
            <a:endParaRPr lang="en-US" sz="6100" b="1" dirty="0">
              <a:solidFill>
                <a:srgbClr val="CC99FF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136904" cy="194421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6000" dirty="0" smtClean="0">
                <a:solidFill>
                  <a:srgbClr val="C00000"/>
                </a:solidFill>
              </a:rPr>
              <a:t>“จับตา” ความมั่นคงทางอาหาร</a:t>
            </a:r>
            <a:r>
              <a:rPr lang="th-TH" sz="4800" dirty="0" smtClean="0">
                <a:solidFill>
                  <a:srgbClr val="C00000"/>
                </a:solidFill>
              </a:rPr>
              <a:t/>
            </a:r>
            <a:br>
              <a:rPr lang="th-TH" sz="4800" dirty="0" smtClean="0">
                <a:solidFill>
                  <a:srgbClr val="C00000"/>
                </a:solidFill>
              </a:rPr>
            </a:br>
            <a:r>
              <a:rPr lang="en-US" sz="4800" dirty="0" smtClean="0">
                <a:solidFill>
                  <a:srgbClr val="C00000"/>
                </a:solidFill>
              </a:rPr>
              <a:t>(Food Security Watch)</a:t>
            </a:r>
            <a:endParaRPr lang="th-TH"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855"/>
            <a:ext cx="8496944" cy="6525344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th-TH" dirty="0" smtClean="0"/>
              <a:t>		</a:t>
            </a:r>
            <a:r>
              <a:rPr lang="th-TH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มีประเด็นร้อน (</a:t>
            </a:r>
            <a:r>
              <a:rPr lang="en-US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hot issues)</a:t>
            </a:r>
            <a:r>
              <a:rPr lang="th-TH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ที่พึงเฝ้าระวังหลายประการ ดังนี้</a:t>
            </a:r>
          </a:p>
          <a:p>
            <a:pPr>
              <a:buNone/>
            </a:pPr>
            <a:r>
              <a:rPr lang="th-TH" sz="43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1.  การแย่งยึดที่ดิน </a:t>
            </a:r>
            <a:r>
              <a:rPr lang="en-US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(Land Grabbing)</a:t>
            </a:r>
          </a:p>
          <a:p>
            <a:pPr>
              <a:buNone/>
            </a:pPr>
            <a:r>
              <a:rPr lang="en-US" sz="43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2.  GMO</a:t>
            </a:r>
          </a:p>
          <a:p>
            <a:pPr>
              <a:buNone/>
            </a:pPr>
            <a:r>
              <a:rPr lang="en-US" sz="43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3.  นโยบายเรื่องสารเคมีป้องกันกำจัดศัตรูพืช</a:t>
            </a:r>
          </a:p>
          <a:p>
            <a:pPr>
              <a:buNone/>
            </a:pPr>
            <a:r>
              <a:rPr lang="th-TH" sz="43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4.  ประชาคมเศรษฐกิจอาเซียน </a:t>
            </a:r>
            <a:r>
              <a:rPr lang="en-US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(AEC)</a:t>
            </a:r>
            <a:r>
              <a:rPr lang="th-TH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>
              <a:buNone/>
            </a:pPr>
            <a:r>
              <a:rPr lang="th-TH" sz="43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(จากเอกสารการประชุม สมัชชาวิชาการความมั่นคงทางอาหารประจำปี 2555 16 – 17 พฤษภาคม 2555 ณ อาคารวชิรานุสรณ์ คณะเกษตร มหาวิทยาลัยเกษตรศาสตร์)</a:t>
            </a:r>
            <a:endParaRPr lang="th-TH" sz="43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94080"/>
            <a:ext cx="8496944" cy="4731264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th-TH" dirty="0" smtClean="0">
                <a:solidFill>
                  <a:schemeClr val="bg2"/>
                </a:solidFill>
              </a:rPr>
              <a:t>		</a:t>
            </a:r>
            <a:r>
              <a:rPr lang="th-TH" sz="4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การเข้าครอบครองที่ดิน (โดยต่างชาติ</a:t>
            </a:r>
            <a:r>
              <a:rPr lang="en-US" sz="4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/nominee)</a:t>
            </a:r>
            <a:r>
              <a:rPr lang="th-TH" sz="4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โดยการเช่า สัมปทาน และซื้อขาย โดยบริษัท/ประเทศ(รัฐ) ต่าง ๆ </a:t>
            </a:r>
            <a:endParaRPr lang="th-TH" sz="3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6944" cy="1152128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b="1" dirty="0" smtClean="0">
                <a:solidFill>
                  <a:srgbClr val="FFFF00"/>
                </a:solidFill>
              </a:rPr>
              <a:t>  Land Grabbing</a:t>
            </a:r>
            <a:endParaRPr lang="th-TH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85260"/>
            <a:ext cx="8640960" cy="49251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914400" lvl="1" indent="-514350">
              <a:buFont typeface="+mj-lt"/>
              <a:buAutoNum type="arabicPeriod"/>
            </a:pPr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ที่ดินขนาดใหญ่มากกว่า 10,000 เฮกตาร์</a:t>
            </a:r>
          </a:p>
          <a:p>
            <a:pPr marL="914400" lvl="1" indent="-514350">
              <a:buFont typeface="+mj-lt"/>
              <a:buAutoNum type="arabicPeriod"/>
            </a:pPr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ดำเนินการในประเทศอื่น</a:t>
            </a:r>
          </a:p>
          <a:p>
            <a:pPr marL="914400" lvl="1" indent="-514350">
              <a:buFont typeface="+mj-lt"/>
              <a:buAutoNum type="arabicPeriod"/>
            </a:pPr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เวลาในการใช้ประโยชน์ยาวนาน (30 – 99 ปี)</a:t>
            </a:r>
          </a:p>
          <a:p>
            <a:pPr marL="914400" lvl="1" indent="-514350">
              <a:buFont typeface="+mj-lt"/>
              <a:buAutoNum type="arabicPeriod"/>
            </a:pPr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ใช้ผลิตพืชอาหารเป็นส่วนใหญ่แล้วส่งกลับไปประเทศตน</a:t>
            </a:r>
            <a:endParaRPr lang="th-TH" sz="40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th-TH" sz="4800" b="1" dirty="0" smtClean="0"/>
              <a:t>ลักษณะการดำเนินการ</a:t>
            </a:r>
            <a:endParaRPr lang="th-TH" sz="48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2098" cy="6857999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6" y="-1"/>
            <a:ext cx="9101963" cy="6836735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522"/>
            <a:ext cx="9144000" cy="6958458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44" y="-27384"/>
            <a:ext cx="9131151" cy="68580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914"/>
            <a:ext cx="9176460" cy="6866914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899592" y="764704"/>
            <a:ext cx="7632848" cy="48628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7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นา</a:t>
            </a:r>
            <a:r>
              <a:rPr lang="th-TH" sz="70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ปรัง (2553)</a:t>
            </a:r>
            <a:endParaRPr lang="th-TH" sz="7000" b="1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6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พ.ท.ปลูก 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~ </a:t>
            </a:r>
            <a:r>
              <a:rPr lang="en-US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14  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ล.ไร่/ปี</a:t>
            </a:r>
          </a:p>
          <a:p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ผลผลิตรวม 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~ </a:t>
            </a:r>
            <a:r>
              <a:rPr lang="en-US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8 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ล.ตัน</a:t>
            </a:r>
          </a:p>
          <a:p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ผลผลิตเฉลี่ย 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~ </a:t>
            </a:r>
            <a:r>
              <a:rPr lang="en-US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599 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กก./ไร่</a:t>
            </a:r>
          </a:p>
          <a:p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C &gt; N &gt; NE &gt; </a:t>
            </a:r>
            <a:r>
              <a:rPr lang="en-US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S</a:t>
            </a:r>
            <a:endParaRPr lang="th-TH" sz="6000" b="1" dirty="0">
              <a:solidFill>
                <a:srgbClr val="FF9933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168" y="-27384"/>
            <a:ext cx="9274654" cy="68580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3999" cy="6857999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174" y="0"/>
            <a:ext cx="9166174" cy="6867782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5336" cy="68580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026"/>
            <a:ext cx="9144000" cy="6875026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94" y="0"/>
            <a:ext cx="9072671" cy="68580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22949" cy="68580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930" y="0"/>
            <a:ext cx="9159256" cy="68580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1134"/>
            <a:ext cx="9146185" cy="6869134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6116"/>
            <a:ext cx="9179246" cy="6894116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395536" y="1052736"/>
            <a:ext cx="8472191" cy="3785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6000" b="1" dirty="0">
                <a:solidFill>
                  <a:srgbClr val="00B0F0"/>
                </a:solidFill>
                <a:latin typeface="Browallia New" pitchFamily="34" charset="-34"/>
                <a:cs typeface="Browallia New" pitchFamily="34" charset="-34"/>
              </a:rPr>
              <a:t>จังหวัดที่ปลูกข้าวนาปรังมาก คือ</a:t>
            </a:r>
          </a:p>
          <a:p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        </a:t>
            </a:r>
            <a:r>
              <a:rPr lang="th-TH" sz="6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- </a:t>
            </a:r>
            <a:r>
              <a:rPr lang="th-TH" sz="6000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พิจิตร  พิษณุโลก นครสวรรค์</a:t>
            </a:r>
          </a:p>
          <a:p>
            <a:r>
              <a:rPr lang="th-TH" sz="6000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	    กาฬสินธุ์  </a:t>
            </a:r>
            <a:r>
              <a:rPr lang="th-TH" sz="6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ชัยนาท  </a:t>
            </a:r>
            <a:r>
              <a:rPr lang="th-TH" sz="6000" b="1" u="sng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สุพรรณบุรี</a:t>
            </a:r>
          </a:p>
          <a:p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1290"/>
            <a:ext cx="9144000" cy="6992815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WordArt 4"/>
          <p:cNvSpPr>
            <a:spLocks noChangeArrowheads="1" noChangeShapeType="1" noTextEdit="1"/>
          </p:cNvSpPr>
          <p:nvPr/>
        </p:nvSpPr>
        <p:spPr bwMode="auto">
          <a:xfrm>
            <a:off x="1692275" y="1341438"/>
            <a:ext cx="5543550" cy="31670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th-TH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สวัสดี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245865" y="441325"/>
            <a:ext cx="8676456" cy="600164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				</a:t>
            </a:r>
            <a:r>
              <a:rPr lang="en-US" sz="6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N &gt; NE = C &gt; S</a:t>
            </a:r>
          </a:p>
          <a:p>
            <a:pPr>
              <a:lnSpc>
                <a:spcPct val="90000"/>
              </a:lnSpc>
            </a:pPr>
            <a:r>
              <a:rPr lang="th-TH" sz="6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ข้าวโพด</a:t>
            </a:r>
            <a:r>
              <a:rPr lang="th-TH" sz="60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ไร่ (2552)</a:t>
            </a:r>
            <a:endParaRPr lang="th-TH" sz="6000" b="1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ปลูก </a:t>
            </a:r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~ </a:t>
            </a:r>
            <a:r>
              <a:rPr lang="en-US" sz="60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7 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ล.ไร่/ปี</a:t>
            </a:r>
          </a:p>
          <a:p>
            <a:pPr>
              <a:lnSpc>
                <a:spcPct val="90000"/>
              </a:lnSpc>
            </a:pP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ผลผลิตรวม </a:t>
            </a:r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~ </a:t>
            </a:r>
            <a:r>
              <a:rPr lang="en-US" sz="60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4.6 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ล.ตัน</a:t>
            </a:r>
          </a:p>
          <a:p>
            <a:pPr>
              <a:lnSpc>
                <a:spcPct val="90000"/>
              </a:lnSpc>
            </a:pP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ผลผลิตเฉลี่ย </a:t>
            </a:r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~ </a:t>
            </a:r>
            <a:r>
              <a:rPr lang="en-US" sz="60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668 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กก./ไร่</a:t>
            </a:r>
          </a:p>
          <a:p>
            <a:pPr>
              <a:lnSpc>
                <a:spcPct val="90000"/>
              </a:lnSpc>
            </a:pP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ปลูกมาก 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:  </a:t>
            </a:r>
            <a:r>
              <a:rPr lang="th-TH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เพชรบูรณ์ นครราชสีมา</a:t>
            </a:r>
            <a:endParaRPr lang="th-TH" sz="6000" b="1" dirty="0">
              <a:solidFill>
                <a:srgbClr val="FF9933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	 </a:t>
            </a:r>
            <a:r>
              <a:rPr lang="th-TH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     ลพบุรี สระบุรี</a:t>
            </a:r>
            <a:endParaRPr lang="th-TH" sz="6000" b="1" dirty="0">
              <a:solidFill>
                <a:srgbClr val="FF9933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457200" y="3124200"/>
            <a:ext cx="8382000" cy="1431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4800" b="1">
              <a:solidFill>
                <a:srgbClr val="FFFFCC"/>
              </a:solidFill>
              <a:latin typeface="Angsana New" pitchFamily="18" charset="-34"/>
            </a:endParaRPr>
          </a:p>
          <a:p>
            <a:pPr eaLnBrk="0" hangingPunct="0"/>
            <a:endParaRPr lang="en-US" sz="4800" b="1">
              <a:solidFill>
                <a:srgbClr val="FFFFCC"/>
              </a:solidFill>
              <a:latin typeface="Angsana New" pitchFamily="18" charset="-34"/>
            </a:endParaRPr>
          </a:p>
        </p:txBody>
      </p:sp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304800" y="1981200"/>
            <a:ext cx="8305800" cy="1160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>
              <a:latin typeface="Angsana New" pitchFamily="18" charset="-34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>
              <a:latin typeface="Angsana New" pitchFamily="18" charset="-34"/>
            </a:endParaRPr>
          </a:p>
        </p:txBody>
      </p:sp>
      <p:pic>
        <p:nvPicPr>
          <p:cNvPr id="174084" name="Picture 4" descr="ออกไหม3-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539750" y="660400"/>
            <a:ext cx="8135938" cy="52165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th-TH" sz="56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3.4.1.2  พืชตระกูลถั่ว</a:t>
            </a:r>
          </a:p>
          <a:p>
            <a:r>
              <a:rPr lang="th-TH" sz="56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	</a:t>
            </a:r>
            <a:r>
              <a:rPr lang="th-TH" sz="56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ถั่วเหลือง  ถั่วลิสง (ถั่วเขียว)</a:t>
            </a:r>
          </a:p>
          <a:p>
            <a:r>
              <a:rPr lang="th-TH" sz="56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ถั่วเหลือง</a:t>
            </a:r>
          </a:p>
          <a:p>
            <a:pPr>
              <a:buFontTx/>
              <a:buChar char="-"/>
            </a:pPr>
            <a:r>
              <a:rPr lang="th-TH" sz="5600" b="1" dirty="0" smtClean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th-TH" sz="5600" b="1" dirty="0" smtClean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พืช</a:t>
            </a:r>
            <a:r>
              <a:rPr lang="th-TH" sz="5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สำคัญ  จีน  เกาหลี  ญี่ปุ่น</a:t>
            </a:r>
          </a:p>
          <a:p>
            <a:pPr>
              <a:buFontTx/>
              <a:buChar char="-"/>
            </a:pPr>
            <a:r>
              <a:rPr lang="th-TH" sz="5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en-US" sz="5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USA </a:t>
            </a:r>
            <a:r>
              <a:rPr lang="th-TH" sz="5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น้ำมัน  กาก (เลี้ยงสัตว์) 70</a:t>
            </a:r>
            <a:r>
              <a:rPr lang="en-US" sz="5600" b="1" baseline="30000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+</a:t>
            </a:r>
            <a:r>
              <a:rPr lang="en-US" sz="5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5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ปี</a:t>
            </a:r>
          </a:p>
          <a:p>
            <a:pPr>
              <a:buFontTx/>
              <a:buChar char="-"/>
            </a:pPr>
            <a:r>
              <a:rPr lang="th-TH" sz="5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  ปลูกมาก </a:t>
            </a:r>
            <a:r>
              <a:rPr lang="en-US" sz="5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: USA </a:t>
            </a:r>
            <a:r>
              <a:rPr lang="th-TH" sz="5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บราซิล  จีน </a:t>
            </a:r>
            <a:r>
              <a:rPr lang="en-US" sz="5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60 %</a:t>
            </a:r>
            <a:endParaRPr lang="th-TH" sz="5600" b="1" dirty="0">
              <a:solidFill>
                <a:srgbClr val="7030A0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683568" y="620688"/>
            <a:ext cx="8136259" cy="572464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	ประเทศไทย</a:t>
            </a:r>
          </a:p>
          <a:p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ปลูก </a:t>
            </a:r>
            <a:r>
              <a:rPr lang="th-TH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0.7 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ล./ไร่/ปี</a:t>
            </a:r>
          </a:p>
          <a:p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ผลผลิตรวม 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~ 2  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แสนตัน</a:t>
            </a:r>
          </a:p>
          <a:p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ผลผลิตเฉลี่ย </a:t>
            </a:r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~ </a:t>
            </a:r>
            <a:r>
              <a:rPr lang="en-US" sz="60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254  </a:t>
            </a:r>
            <a:r>
              <a:rPr lang="th-TH" sz="60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กก.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/ไร่</a:t>
            </a:r>
          </a:p>
          <a:p>
            <a:r>
              <a:rPr lang="th-TH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</a:rPr>
              <a:t>ปลูกมาก </a:t>
            </a:r>
            <a:r>
              <a:rPr lang="en-US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</a:rPr>
              <a:t>:  </a:t>
            </a:r>
            <a:r>
              <a:rPr lang="th-TH" sz="6000" b="1" dirty="0" smtClean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</a:rPr>
              <a:t>เชียงใหม่ แพร่ 			            แม่ฮ่องสอน ตาก</a:t>
            </a:r>
            <a:endParaRPr lang="th-TH" sz="6000" b="1" dirty="0">
              <a:solidFill>
                <a:srgbClr val="CCCCFF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396875" y="1844675"/>
            <a:ext cx="8496300" cy="26352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66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ถั่วลิสง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  สำคัญ  ในอินเดีย  ทวีปอเมริกา จีน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  ปลูกมาก 10</a:t>
            </a:r>
            <a:r>
              <a:rPr lang="th-TH" sz="560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</a:t>
            </a: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- 30</a:t>
            </a:r>
            <a:r>
              <a:rPr lang="th-TH" sz="560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</a:t>
            </a: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N&amp;S (40</a:t>
            </a:r>
            <a:r>
              <a:rPr lang="en-US" sz="560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</a:t>
            </a: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N-40</a:t>
            </a:r>
            <a:r>
              <a:rPr lang="en-US" sz="560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</a:t>
            </a: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755576" y="810955"/>
            <a:ext cx="7678752" cy="526297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    </a:t>
            </a:r>
            <a:r>
              <a:rPr lang="th-TH" sz="6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ประเทศไทย</a:t>
            </a:r>
          </a:p>
          <a:p>
            <a:r>
              <a:rPr lang="th-TH" sz="54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ปลูก</a:t>
            </a:r>
            <a:r>
              <a:rPr lang="en-US" sz="54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 </a:t>
            </a:r>
            <a:r>
              <a:rPr lang="th-TH" sz="54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(เฉลี่ย) </a:t>
            </a:r>
            <a:r>
              <a:rPr lang="th-TH" sz="54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2.0  </a:t>
            </a:r>
            <a:r>
              <a:rPr lang="th-TH" sz="54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แสนไร่/ปี</a:t>
            </a:r>
          </a:p>
          <a:p>
            <a:r>
              <a:rPr lang="th-TH" sz="54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ผลผลิต </a:t>
            </a:r>
            <a:r>
              <a:rPr lang="en-US" sz="54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– </a:t>
            </a:r>
            <a:r>
              <a:rPr lang="th-TH" sz="54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รวม  </a:t>
            </a:r>
            <a:r>
              <a:rPr lang="th-TH" sz="54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0.05  </a:t>
            </a:r>
            <a:r>
              <a:rPr lang="th-TH" sz="54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แสนตัน</a:t>
            </a:r>
          </a:p>
          <a:p>
            <a:r>
              <a:rPr lang="th-TH" sz="54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	</a:t>
            </a:r>
            <a:r>
              <a:rPr lang="en-US" sz="54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X =  </a:t>
            </a:r>
            <a:r>
              <a:rPr lang="en-US" sz="54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253  </a:t>
            </a:r>
            <a:r>
              <a:rPr lang="th-TH" sz="54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กก./ไร่</a:t>
            </a:r>
            <a:endParaRPr lang="en-US" sz="5400" b="1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  <a:sym typeface="Symbol" pitchFamily="18" charset="2"/>
            </a:endParaRPr>
          </a:p>
          <a:p>
            <a:r>
              <a:rPr lang="th-TH" sz="54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จังหวัดปลูกมาก  ลำปาง  </a:t>
            </a:r>
            <a:r>
              <a:rPr lang="th-TH" sz="54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เชียงใหม่ ตาก น่าน</a:t>
            </a:r>
            <a:endParaRPr lang="en-US" sz="5400" b="1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  <a:sym typeface="Symbol" pitchFamily="18" charset="2"/>
            </a:endParaRPr>
          </a:p>
        </p:txBody>
      </p:sp>
      <p:sp>
        <p:nvSpPr>
          <p:cNvPr id="178179" name="Line 3"/>
          <p:cNvSpPr>
            <a:spLocks noChangeShapeType="1"/>
          </p:cNvSpPr>
          <p:nvPr/>
        </p:nvSpPr>
        <p:spPr bwMode="auto">
          <a:xfrm>
            <a:off x="2699792" y="3645024"/>
            <a:ext cx="287337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2344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th-TH" sz="4400" dirty="0" smtClean="0"/>
              <a:t>แหล่งปลูกพืชอาหารของโลกและของประเทศไทย</a:t>
            </a:r>
          </a:p>
          <a:p>
            <a:pPr marL="624078" indent="-514350">
              <a:buFont typeface="+mj-lt"/>
              <a:buAutoNum type="arabicPeriod"/>
            </a:pPr>
            <a:r>
              <a:rPr lang="th-TH" sz="4400" dirty="0" smtClean="0"/>
              <a:t>เทคโนโลยีการผลิตพืชอาหาร</a:t>
            </a:r>
          </a:p>
          <a:p>
            <a:pPr marL="624078" indent="-514350">
              <a:buFont typeface="+mj-lt"/>
              <a:buAutoNum type="arabicPeriod"/>
            </a:pPr>
            <a:r>
              <a:rPr lang="th-TH" sz="4400" dirty="0" smtClean="0"/>
              <a:t>การผลิตพืชอาหารกับสิ่งแวดล้อม</a:t>
            </a:r>
            <a:endParaRPr lang="th-TH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4800" dirty="0" smtClean="0">
                <a:effectLst/>
              </a:rPr>
              <a:t>ขอบเขตการบรรยาย </a:t>
            </a:r>
            <a:r>
              <a:rPr lang="en-US" sz="4800" dirty="0" smtClean="0">
                <a:effectLst/>
                <a:cs typeface="Andalus" pitchFamily="2" charset="-78"/>
              </a:rPr>
              <a:t>(scope)</a:t>
            </a:r>
            <a:endParaRPr lang="th-TH" sz="4800" dirty="0">
              <a:effectLst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ถั่วเหลือง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0" y="0"/>
            <a:ext cx="9144000" cy="5432425"/>
          </a:xfrm>
          <a:prstGeom prst="rect">
            <a:avLst/>
          </a:prstGeom>
          <a:noFill/>
        </p:spPr>
      </p:pic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23850" y="5405845"/>
            <a:ext cx="23034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800" b="1" dirty="0">
                <a:latin typeface="Browallia New" pitchFamily="34" charset="-34"/>
                <a:cs typeface="Browallia New" pitchFamily="34" charset="-34"/>
              </a:rPr>
              <a:t>ถั่วเหลือง</a:t>
            </a:r>
          </a:p>
        </p:txBody>
      </p:sp>
      <p:pic>
        <p:nvPicPr>
          <p:cNvPr id="179204" name="Picture 4" descr="ถั่วเหลือง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179388" y="2852738"/>
            <a:ext cx="2519362" cy="2519362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79205" name="Picture 5" descr="ถั่วเขียว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6588125" y="2852738"/>
            <a:ext cx="2376488" cy="2519362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79206" name="Picture 6" descr="ถั่วลิสง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>
            <a:off x="3348038" y="2852738"/>
            <a:ext cx="2592387" cy="250825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3419475" y="5427110"/>
            <a:ext cx="23034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800" b="1" dirty="0">
                <a:latin typeface="Browallia New" pitchFamily="34" charset="-34"/>
                <a:cs typeface="Browallia New" pitchFamily="34" charset="-34"/>
              </a:rPr>
              <a:t>ถั่วลิสง</a:t>
            </a: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6589713" y="5405845"/>
            <a:ext cx="23034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800" b="1" dirty="0">
                <a:latin typeface="Browallia New" pitchFamily="34" charset="-34"/>
                <a:cs typeface="Browallia New" pitchFamily="34" charset="-34"/>
              </a:rPr>
              <a:t>ถั่วเขียว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107950" y="1628775"/>
            <a:ext cx="9036050" cy="2898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6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3.4.1.3  </a:t>
            </a:r>
            <a:r>
              <a:rPr lang="th-TH" sz="46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พืชหัว </a:t>
            </a:r>
            <a:r>
              <a:rPr lang="en-US" sz="46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(ROOT &amp; TUBER CROPS)</a:t>
            </a:r>
            <a:endParaRPr lang="th-TH" sz="4600" b="1" dirty="0">
              <a:solidFill>
                <a:srgbClr val="C00000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ct val="50000"/>
              </a:spcBef>
            </a:pPr>
            <a:r>
              <a:rPr lang="th-TH" sz="4600" b="1" dirty="0"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4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    </a:t>
            </a:r>
            <a:r>
              <a:rPr lang="en-US" sz="4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ROOT =  </a:t>
            </a:r>
            <a:r>
              <a:rPr lang="th-TH" sz="4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หัวมาจาก ราก เช่น มันสำปะหลัง</a:t>
            </a:r>
          </a:p>
          <a:p>
            <a:pPr>
              <a:spcBef>
                <a:spcPct val="50000"/>
              </a:spcBef>
            </a:pPr>
            <a:r>
              <a:rPr lang="th-TH" sz="4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	    </a:t>
            </a:r>
            <a:r>
              <a:rPr lang="en-US" sz="4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TUBER =  </a:t>
            </a:r>
            <a:r>
              <a:rPr lang="th-TH" sz="4600" b="1" dirty="0">
                <a:solidFill>
                  <a:srgbClr val="7030A0"/>
                </a:solidFill>
                <a:latin typeface="Browallia New" pitchFamily="34" charset="-34"/>
                <a:cs typeface="Browallia New" pitchFamily="34" charset="-34"/>
              </a:rPr>
              <a:t>หัวมาจาก ลำต้น  เช่น มันฝรั่ง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468312" y="404664"/>
            <a:ext cx="8352159" cy="34163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66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มันฝรั่ง</a:t>
            </a:r>
          </a:p>
          <a:p>
            <a:pPr>
              <a:spcBef>
                <a:spcPct val="50000"/>
              </a:spcBef>
            </a:pPr>
            <a:r>
              <a:rPr lang="th-TH" sz="5400" b="1" dirty="0"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เขตอบอุ่น  จีน  รัสเซีย  โปแลนด์</a:t>
            </a:r>
          </a:p>
          <a:p>
            <a:r>
              <a:rPr lang="th-TH" sz="6000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พืชอาหาร  อันดับ 5</a:t>
            </a:r>
          </a:p>
        </p:txBody>
      </p:sp>
      <p:pic>
        <p:nvPicPr>
          <p:cNvPr id="181251" name="Picture 3" descr="มันฝรั่ง2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3563938" y="3933825"/>
            <a:ext cx="2370137" cy="2590800"/>
          </a:xfrm>
          <a:prstGeom prst="rect">
            <a:avLst/>
          </a:prstGeom>
          <a:noFill/>
          <a:ln w="3175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181252" name="Picture 4" descr="มันฝรั่ง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</a:blip>
          <a:srcRect/>
          <a:stretch>
            <a:fillRect/>
          </a:stretch>
        </p:blipFill>
        <p:spPr bwMode="auto">
          <a:xfrm>
            <a:off x="395288" y="4437063"/>
            <a:ext cx="2663825" cy="1933575"/>
          </a:xfrm>
          <a:prstGeom prst="rect">
            <a:avLst/>
          </a:prstGeom>
          <a:noFill/>
          <a:ln w="3175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181253" name="Picture 5" descr="มันฝรั่ง1"/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</a:blip>
          <a:srcRect/>
          <a:stretch>
            <a:fillRect/>
          </a:stretch>
        </p:blipFill>
        <p:spPr bwMode="auto">
          <a:xfrm>
            <a:off x="6443663" y="3933825"/>
            <a:ext cx="2555875" cy="2590800"/>
          </a:xfrm>
          <a:prstGeom prst="rect">
            <a:avLst/>
          </a:prstGeom>
          <a:noFill/>
          <a:ln w="31750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755650" y="908050"/>
            <a:ext cx="7848600" cy="4756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6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	    </a:t>
            </a:r>
            <a:r>
              <a:rPr lang="th-TH" sz="66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ประเทศ</a:t>
            </a:r>
            <a:r>
              <a:rPr lang="th-TH" sz="66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ไทย (2553)</a:t>
            </a:r>
            <a:endParaRPr lang="th-TH" sz="6600" b="1" dirty="0">
              <a:solidFill>
                <a:srgbClr val="C00000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6000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ปลูก </a:t>
            </a:r>
            <a:r>
              <a:rPr lang="th-TH" sz="6000" b="1" dirty="0" smtClean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6 </a:t>
            </a:r>
            <a:r>
              <a:rPr lang="th-TH" sz="60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หมื่นไร่</a:t>
            </a:r>
          </a:p>
          <a:p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>
                <a:solidFill>
                  <a:schemeClr val="accent6"/>
                </a:solidFill>
                <a:latin typeface="Browallia New" pitchFamily="34" charset="-34"/>
                <a:cs typeface="Browallia New" pitchFamily="34" charset="-34"/>
              </a:rPr>
              <a:t>ผลผลิต – รวม </a:t>
            </a:r>
            <a:r>
              <a:rPr lang="th-TH" sz="6000" b="1" dirty="0" smtClean="0">
                <a:solidFill>
                  <a:schemeClr val="accent6"/>
                </a:solidFill>
                <a:latin typeface="Browallia New" pitchFamily="34" charset="-34"/>
                <a:cs typeface="Browallia New" pitchFamily="34" charset="-34"/>
              </a:rPr>
              <a:t>1.32 </a:t>
            </a:r>
            <a:r>
              <a:rPr lang="th-TH" sz="6000" b="1" dirty="0">
                <a:solidFill>
                  <a:schemeClr val="accent6"/>
                </a:solidFill>
                <a:latin typeface="Browallia New" pitchFamily="34" charset="-34"/>
                <a:cs typeface="Browallia New" pitchFamily="34" charset="-34"/>
              </a:rPr>
              <a:t>แสนตัน</a:t>
            </a:r>
          </a:p>
          <a:p>
            <a:r>
              <a:rPr lang="th-TH" sz="6000" b="1" dirty="0">
                <a:solidFill>
                  <a:schemeClr val="accent6"/>
                </a:solidFill>
                <a:latin typeface="Browallia New" pitchFamily="34" charset="-34"/>
                <a:cs typeface="Browallia New" pitchFamily="34" charset="-34"/>
              </a:rPr>
              <a:t>			    </a:t>
            </a:r>
            <a:r>
              <a:rPr lang="en-US" sz="6000" b="1" dirty="0">
                <a:solidFill>
                  <a:schemeClr val="accent6"/>
                </a:solidFill>
                <a:latin typeface="Browallia New" pitchFamily="34" charset="-34"/>
                <a:cs typeface="Browallia New" pitchFamily="34" charset="-34"/>
              </a:rPr>
              <a:t>X	 = </a:t>
            </a:r>
            <a:r>
              <a:rPr lang="en-US" sz="6000" b="1" dirty="0" smtClean="0">
                <a:solidFill>
                  <a:schemeClr val="accent6"/>
                </a:solidFill>
                <a:latin typeface="Browallia New" pitchFamily="34" charset="-34"/>
                <a:cs typeface="Browallia New" pitchFamily="34" charset="-34"/>
              </a:rPr>
              <a:t>2.3 </a:t>
            </a:r>
            <a:r>
              <a:rPr lang="th-TH" sz="6000" b="1" dirty="0">
                <a:solidFill>
                  <a:schemeClr val="accent6"/>
                </a:solidFill>
                <a:latin typeface="Browallia New" pitchFamily="34" charset="-34"/>
                <a:cs typeface="Browallia New" pitchFamily="34" charset="-34"/>
              </a:rPr>
              <a:t>ตัน/ไร่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ปลูกมาก  เชียงใหม่  ตาก</a:t>
            </a:r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endParaRPr lang="th-TH" sz="6000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82275" name="Line 3"/>
          <p:cNvSpPr>
            <a:spLocks noChangeShapeType="1"/>
          </p:cNvSpPr>
          <p:nvPr/>
        </p:nvSpPr>
        <p:spPr bwMode="auto">
          <a:xfrm>
            <a:off x="4100513" y="3976688"/>
            <a:ext cx="431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497220" y="328355"/>
            <a:ext cx="8142288" cy="58515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มันสำปะหลัง</a:t>
            </a:r>
          </a:p>
          <a:p>
            <a:pPr>
              <a:lnSpc>
                <a:spcPct val="90000"/>
              </a:lnSpc>
            </a:pPr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5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</a:rPr>
              <a:t>พืชอาหาร	ประเทศกำลังพัฒนา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</a:rPr>
              <a:t>				อาฟริกา  อเมริกาใต้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</a:rPr>
              <a:t>				เอเชีย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พืชเขตร้อน	</a:t>
            </a:r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30</a:t>
            </a:r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N – 30S</a:t>
            </a:r>
          </a:p>
          <a:p>
            <a:pPr>
              <a:lnSpc>
                <a:spcPct val="90000"/>
              </a:lnSpc>
            </a:pPr>
            <a:r>
              <a:rPr lang="en-US" sz="5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</a:t>
            </a:r>
            <a:r>
              <a:rPr lang="th-TH" sz="5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ปลูกมาก		ไนจีเรีย  บราซิล  ซาอีร์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</a:t>
            </a:r>
            <a:r>
              <a:rPr lang="th-TH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ผลิตมาก		บราซิล  ไนจีเรีย  ซาอีร์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			ไทย  อินโดนีเซีย</a:t>
            </a:r>
            <a:endParaRPr lang="en-US" sz="5000" b="1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MVC-002X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34925" y="131763"/>
            <a:ext cx="4876800" cy="3657600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84323" name="Picture 3" descr="Mvc-020x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4232275" y="3068638"/>
            <a:ext cx="4876800" cy="3657600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5435600" y="765175"/>
            <a:ext cx="32400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6000" b="1">
                <a:latin typeface="Browallia New" pitchFamily="34" charset="-34"/>
                <a:cs typeface="Browallia New" pitchFamily="34" charset="-34"/>
              </a:rPr>
              <a:t>มันสำปะหลัง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683568" y="693738"/>
            <a:ext cx="7828607" cy="47561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	  ประเทศ</a:t>
            </a:r>
            <a:r>
              <a:rPr lang="th-TH" sz="66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ไทย (2552)</a:t>
            </a:r>
            <a:endParaRPr lang="th-TH" sz="6600" b="1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6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ปลูก 		7.4 	   ล.ไร่/ปี</a:t>
            </a:r>
          </a:p>
          <a:p>
            <a:r>
              <a:rPr lang="th-TH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</a:rPr>
              <a:t>	ผลผลิตรวม </a:t>
            </a:r>
            <a:r>
              <a:rPr lang="en-US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</a:rPr>
              <a:t>~ </a:t>
            </a:r>
            <a:r>
              <a:rPr lang="en-US" sz="6000" b="1" dirty="0" smtClean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</a:rPr>
              <a:t>22  </a:t>
            </a:r>
            <a:r>
              <a:rPr lang="th-TH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</a:rPr>
              <a:t>ล.ตัน</a:t>
            </a:r>
          </a:p>
          <a:p>
            <a:r>
              <a:rPr lang="th-TH" sz="6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ผลผลิตเฉลี่ย 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~ 3</a:t>
            </a:r>
            <a:r>
              <a:rPr lang="th-TH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.0 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ตัน/ไร่</a:t>
            </a:r>
          </a:p>
          <a:p>
            <a:r>
              <a:rPr lang="en-US" sz="6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NE &gt; C &gt; N</a:t>
            </a:r>
            <a:endParaRPr lang="th-TH" sz="6000" b="1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1187624" y="442355"/>
            <a:ext cx="6840759" cy="563231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จังหวัดปลูกมาก</a:t>
            </a:r>
          </a:p>
          <a:p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-  </a:t>
            </a:r>
            <a:r>
              <a:rPr lang="th-TH" sz="60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นครราชสีมา</a:t>
            </a:r>
          </a:p>
          <a:p>
            <a:r>
              <a:rPr lang="th-TH" sz="60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-  กำแพงเพชร</a:t>
            </a:r>
            <a:endParaRPr lang="th-TH" sz="6000" b="1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-  ชัยภูมิ</a:t>
            </a:r>
          </a:p>
          <a:p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-  ฉะเชิงเทรา</a:t>
            </a:r>
          </a:p>
          <a:p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-  สระแก้ว</a:t>
            </a:r>
            <a:endParaRPr lang="th-TH" sz="6000" b="1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899592" y="1216025"/>
            <a:ext cx="7416824" cy="378565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ผลิตภัณฑ์มันสำปะหลัง</a:t>
            </a:r>
          </a:p>
          <a:p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-  แป้ง</a:t>
            </a:r>
          </a:p>
          <a:p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-  มันเส้น</a:t>
            </a:r>
          </a:p>
          <a:p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-  มันอัดเม็ด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684213" y="477838"/>
            <a:ext cx="8174037" cy="5670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66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3.4.1.1  อ้อยโรงงาน</a:t>
            </a:r>
          </a:p>
          <a:p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พืชให้ความหวาน </a:t>
            </a:r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:  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อ้อย  ชูการ์บีท</a:t>
            </a:r>
          </a:p>
          <a:p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			    </a:t>
            </a:r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en-US" sz="60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SORGO</a:t>
            </a:r>
            <a:endParaRPr lang="en-US" sz="6000" b="1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			    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 (ข้าวฟ่างหวาน)</a:t>
            </a:r>
          </a:p>
          <a:p>
            <a:r>
              <a:rPr lang="th-TH" sz="6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ปลูก </a:t>
            </a:r>
            <a:r>
              <a:rPr lang="en-US" sz="6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:  50</a:t>
            </a:r>
            <a:r>
              <a:rPr lang="en-US" sz="6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N – 50</a:t>
            </a:r>
          </a:p>
          <a:p>
            <a:r>
              <a:rPr lang="th-TH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ปลูกมาก </a:t>
            </a:r>
            <a:r>
              <a:rPr lang="en-US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:  </a:t>
            </a:r>
            <a:r>
              <a:rPr lang="th-TH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บราซิล  อินเดีย</a:t>
            </a:r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4650" y="341045"/>
            <a:ext cx="8496944" cy="17272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3.4  แหล่งผลิตอาหารจากการปลูกพืชของโลก</a:t>
            </a:r>
            <a:b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       3.4.1  แหล่งผลิตและการกระจายตัว</a:t>
            </a:r>
            <a:r>
              <a:rPr lang="th-TH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 	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>
            <p:ph type="tbl" idx="1"/>
          </p:nvPr>
        </p:nvGraphicFramePr>
        <p:xfrm>
          <a:off x="539552" y="2204864"/>
          <a:ext cx="8064896" cy="41967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074605"/>
                <a:gridCol w="3990291"/>
              </a:tblGrid>
              <a:tr h="9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กลุ่มพืช</a:t>
                      </a:r>
                      <a:endParaRPr kumimoji="0" lang="th-TH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 </a:t>
                      </a:r>
                      <a:r>
                        <a:rPr kumimoji="0" lang="th-TH" sz="4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พท. ปลูกทั้งโลก</a:t>
                      </a:r>
                      <a:endParaRPr kumimoji="0" lang="th-TH" sz="4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anchor="ctr" horzOverflow="overflow"/>
                </a:tc>
              </a:tr>
              <a:tr h="77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ธัญพืช</a:t>
                      </a:r>
                      <a:endParaRPr kumimoji="0" lang="th-TH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rdia New" pitchFamily="34" charset="-34"/>
                          <a:cs typeface="Cordia New" pitchFamily="34" charset="-34"/>
                        </a:rPr>
                        <a:t>52.2</a:t>
                      </a:r>
                      <a:endParaRPr kumimoji="0" lang="th-TH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Cordia New" pitchFamily="34" charset="-34"/>
                        <a:cs typeface="Cordia New" pitchFamily="34" charset="-34"/>
                      </a:endParaRPr>
                    </a:p>
                  </a:txBody>
                  <a:tcPr anchor="ctr" horzOverflow="overflow"/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พืชหัว</a:t>
                      </a:r>
                      <a:endParaRPr kumimoji="0" lang="th-TH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4.7</a:t>
                      </a:r>
                      <a:endParaRPr kumimoji="0" lang="th-TH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anchor="ctr" horzOverflow="overflow"/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ถั่ว</a:t>
                      </a:r>
                      <a:endParaRPr kumimoji="0" lang="th-TH" sz="4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7.4</a:t>
                      </a:r>
                      <a:endParaRPr kumimoji="0" lang="th-TH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anchor="ctr" horzOverflow="overflow"/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พืชน้ำมัน</a:t>
                      </a:r>
                      <a:endParaRPr kumimoji="0" lang="th-TH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20.2</a:t>
                      </a:r>
                      <a:endParaRPr kumimoji="0" lang="th-TH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467544" y="548680"/>
            <a:ext cx="8136904" cy="480131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      ประเทศ</a:t>
            </a:r>
            <a:r>
              <a:rPr lang="th-TH" sz="66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ไทย (2553)</a:t>
            </a:r>
            <a:r>
              <a:rPr lang="th-TH" sz="6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endParaRPr lang="th-TH" sz="6600" b="1" dirty="0" smtClean="0">
              <a:solidFill>
                <a:srgbClr val="CCCCFF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6000" b="1" dirty="0" smtClean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ปลูก </a:t>
            </a:r>
            <a:r>
              <a:rPr lang="en-US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~ 6.2	</a:t>
            </a:r>
            <a:r>
              <a:rPr lang="th-TH" sz="6000" b="1" dirty="0" smtClean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ล.</a:t>
            </a:r>
            <a:r>
              <a:rPr lang="th-TH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ไร่/ปี</a:t>
            </a:r>
          </a:p>
          <a:p>
            <a:r>
              <a:rPr lang="th-TH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</a:t>
            </a:r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C &gt; NE &gt; N</a:t>
            </a:r>
          </a:p>
          <a:p>
            <a:r>
              <a:rPr lang="th-TH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ผลผลิตรวม </a:t>
            </a:r>
            <a:r>
              <a:rPr lang="en-US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~ </a:t>
            </a:r>
            <a:r>
              <a:rPr lang="en-US" sz="6000" b="1" dirty="0" smtClean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68 </a:t>
            </a:r>
            <a:r>
              <a:rPr lang="th-TH" sz="6000" b="1" dirty="0" smtClean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 </a:t>
            </a:r>
            <a:r>
              <a:rPr lang="th-TH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ล.ตัน</a:t>
            </a:r>
          </a:p>
          <a:p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ผลผลิตเฉลี่ย 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~ </a:t>
            </a:r>
            <a:r>
              <a:rPr lang="en-US" sz="6000" b="1" dirty="0" smtClean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11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ตัน/ไร่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</a:t>
            </a:r>
            <a:r>
              <a:rPr lang="en-US" sz="6000" b="1" dirty="0">
                <a:solidFill>
                  <a:srgbClr val="CCCCFF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  </a:t>
            </a:r>
            <a:endParaRPr lang="th-TH" sz="6000" b="1" dirty="0">
              <a:solidFill>
                <a:srgbClr val="CCCCFF"/>
              </a:solidFill>
              <a:latin typeface="Browallia New" pitchFamily="34" charset="-34"/>
              <a:cs typeface="Browallia New" pitchFamily="34" charset="-34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2"/>
          <p:cNvSpPr txBox="1">
            <a:spLocks noChangeArrowheads="1"/>
          </p:cNvSpPr>
          <p:nvPr/>
        </p:nvSpPr>
        <p:spPr bwMode="auto">
          <a:xfrm>
            <a:off x="1475656" y="836712"/>
            <a:ext cx="583264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sz="66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จังหวัดปลูกมาก </a:t>
            </a:r>
            <a:r>
              <a:rPr lang="en-US" sz="66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:</a:t>
            </a:r>
          </a:p>
          <a:p>
            <a:r>
              <a:rPr lang="en-US" sz="66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6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กาญจนบุรี</a:t>
            </a:r>
          </a:p>
          <a:p>
            <a:r>
              <a:rPr lang="th-TH" sz="66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นครสวรรค์</a:t>
            </a:r>
            <a:endParaRPr lang="th-TH" sz="6600" b="1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66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600" b="1" dirty="0" smtClean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ขอนแก่น</a:t>
            </a:r>
            <a:endParaRPr lang="th-TH" sz="6600" b="1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66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กำแพงเพชร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ca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6372225" y="119063"/>
            <a:ext cx="27003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7200" b="1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อ้อย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1331913" y="404813"/>
            <a:ext cx="6840537" cy="599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 algn="ctr">
              <a:lnSpc>
                <a:spcPct val="85000"/>
              </a:lnSpc>
            </a:pPr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พืชพลังงานทดแทน</a:t>
            </a:r>
          </a:p>
          <a:p>
            <a:pPr marL="533400" indent="-533400">
              <a:lnSpc>
                <a:spcPct val="85000"/>
              </a:lnSpc>
              <a:buFontTx/>
              <a:buAutoNum type="arabicPeriod"/>
            </a:pPr>
            <a:r>
              <a:rPr lang="en-US" sz="6000" b="1" dirty="0">
                <a:latin typeface="Browallia New" pitchFamily="34" charset="-34"/>
                <a:cs typeface="Browallia New" pitchFamily="34" charset="-34"/>
              </a:rPr>
              <a:t>GASOHOL</a:t>
            </a:r>
          </a:p>
          <a:p>
            <a:pPr marL="533400" indent="-533400">
              <a:lnSpc>
                <a:spcPct val="85000"/>
              </a:lnSpc>
            </a:pPr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	แป้ง, น้ำตาล </a:t>
            </a:r>
            <a:r>
              <a:rPr lang="en-US" sz="6000" b="1" dirty="0">
                <a:latin typeface="Browallia New" pitchFamily="34" charset="-34"/>
                <a:cs typeface="Browallia New" pitchFamily="34" charset="-34"/>
              </a:rPr>
              <a:t>	   </a:t>
            </a:r>
            <a:r>
              <a:rPr lang="en-US" sz="6000" b="1" dirty="0">
                <a:latin typeface="Browallia New" pitchFamily="34" charset="-34"/>
                <a:cs typeface="Browallia New" pitchFamily="34" charset="-34"/>
                <a:sym typeface="Wingdings 3" pitchFamily="18" charset="2"/>
              </a:rPr>
              <a:t>ALCOHOL</a:t>
            </a:r>
          </a:p>
          <a:p>
            <a:pPr marL="533400" indent="-533400">
              <a:lnSpc>
                <a:spcPct val="70000"/>
              </a:lnSpc>
            </a:pPr>
            <a:r>
              <a:rPr lang="en-US" sz="6000" b="1" dirty="0">
                <a:latin typeface="Browallia New" pitchFamily="34" charset="-34"/>
                <a:cs typeface="Browallia New" pitchFamily="34" charset="-34"/>
                <a:sym typeface="Wingdings 3" pitchFamily="18" charset="2"/>
              </a:rPr>
              <a:t>						95 %</a:t>
            </a:r>
          </a:p>
          <a:p>
            <a:pPr marL="533400" indent="-533400">
              <a:lnSpc>
                <a:spcPct val="70000"/>
              </a:lnSpc>
            </a:pPr>
            <a:r>
              <a:rPr lang="en-US" sz="6000" b="1" dirty="0">
                <a:latin typeface="Browallia New" pitchFamily="34" charset="-34"/>
                <a:cs typeface="Browallia New" pitchFamily="34" charset="-34"/>
                <a:sym typeface="Wingdings 3" pitchFamily="18" charset="2"/>
              </a:rPr>
              <a:t>	99.5 -	</a:t>
            </a:r>
          </a:p>
          <a:p>
            <a:pPr marL="533400" indent="-533400">
              <a:lnSpc>
                <a:spcPct val="70000"/>
              </a:lnSpc>
            </a:pPr>
            <a:r>
              <a:rPr lang="en-US" sz="6000" b="1" dirty="0">
                <a:latin typeface="Browallia New" pitchFamily="34" charset="-34"/>
                <a:cs typeface="Browallia New" pitchFamily="34" charset="-34"/>
                <a:sym typeface="Wingdings 3" pitchFamily="18" charset="2"/>
              </a:rPr>
              <a:t>	99.7 %</a:t>
            </a:r>
          </a:p>
          <a:p>
            <a:pPr marL="533400" indent="-533400">
              <a:lnSpc>
                <a:spcPct val="85000"/>
              </a:lnSpc>
            </a:pPr>
            <a:r>
              <a:rPr lang="th-TH" sz="6000" b="1" dirty="0">
                <a:latin typeface="Browallia New" pitchFamily="34" charset="-34"/>
                <a:cs typeface="Browallia New" pitchFamily="34" charset="-34"/>
                <a:sym typeface="Wingdings 3" pitchFamily="18" charset="2"/>
              </a:rPr>
              <a:t>อ้อย, มันสำปะหลัง, </a:t>
            </a:r>
          </a:p>
          <a:p>
            <a:pPr marL="533400" indent="-533400">
              <a:lnSpc>
                <a:spcPct val="85000"/>
              </a:lnSpc>
            </a:pPr>
            <a:r>
              <a:rPr lang="th-TH" sz="6000" b="1" dirty="0">
                <a:latin typeface="Browallia New" pitchFamily="34" charset="-34"/>
                <a:cs typeface="Browallia New" pitchFamily="34" charset="-34"/>
                <a:sym typeface="Wingdings 3" pitchFamily="18" charset="2"/>
              </a:rPr>
              <a:t>ข้าว, ข้าวโพด, </a:t>
            </a:r>
            <a:r>
              <a:rPr lang="en-US" sz="6000" b="1" dirty="0" smtClean="0">
                <a:latin typeface="Browallia New" pitchFamily="34" charset="-34"/>
                <a:cs typeface="Browallia New" pitchFamily="34" charset="-34"/>
                <a:sym typeface="Wingdings 3" pitchFamily="18" charset="2"/>
              </a:rPr>
              <a:t>SORGO</a:t>
            </a:r>
            <a:r>
              <a:rPr lang="en-US" sz="6000" b="1" dirty="0">
                <a:latin typeface="Browallia New" pitchFamily="34" charset="-34"/>
                <a:cs typeface="Browallia New" pitchFamily="34" charset="-34"/>
                <a:sym typeface="Wingdings 3" pitchFamily="18" charset="2"/>
              </a:rPr>
              <a:t>	</a:t>
            </a:r>
            <a:endParaRPr lang="th-TH" sz="6000" b="1" dirty="0">
              <a:latin typeface="Browallia New" pitchFamily="34" charset="-34"/>
              <a:cs typeface="Browallia New" pitchFamily="34" charset="-34"/>
              <a:sym typeface="Wingdings 3" pitchFamily="18" charset="2"/>
            </a:endParaRPr>
          </a:p>
        </p:txBody>
      </p:sp>
      <p:sp>
        <p:nvSpPr>
          <p:cNvPr id="192515" name="Line 3"/>
          <p:cNvSpPr>
            <a:spLocks noChangeShapeType="1"/>
          </p:cNvSpPr>
          <p:nvPr/>
        </p:nvSpPr>
        <p:spPr bwMode="auto">
          <a:xfrm>
            <a:off x="4932363" y="2420938"/>
            <a:ext cx="5032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2516" name="Line 4"/>
          <p:cNvSpPr>
            <a:spLocks noChangeShapeType="1"/>
          </p:cNvSpPr>
          <p:nvPr/>
        </p:nvSpPr>
        <p:spPr bwMode="auto">
          <a:xfrm flipH="1">
            <a:off x="4500563" y="3716338"/>
            <a:ext cx="16557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2517" name="Line 5"/>
          <p:cNvSpPr>
            <a:spLocks noChangeShapeType="1"/>
          </p:cNvSpPr>
          <p:nvPr/>
        </p:nvSpPr>
        <p:spPr bwMode="auto">
          <a:xfrm>
            <a:off x="6156325" y="3500438"/>
            <a:ext cx="0" cy="35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1619250" y="325438"/>
            <a:ext cx="588962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>
              <a:lnSpc>
                <a:spcPct val="90000"/>
              </a:lnSpc>
              <a:buFontTx/>
              <a:buAutoNum type="arabicPeriod" startAt="2"/>
            </a:pP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BIODIESEL</a:t>
            </a:r>
          </a:p>
          <a:p>
            <a:pPr marL="533400" indent="-533400">
              <a:lnSpc>
                <a:spcPct val="90000"/>
              </a:lnSpc>
            </a:pP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น้ำมัน </a:t>
            </a:r>
            <a:r>
              <a:rPr lang="en-US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(OIL)</a:t>
            </a: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2771775" y="1982788"/>
            <a:ext cx="3887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OIL CROPS</a:t>
            </a:r>
            <a:endParaRPr lang="th-TH" sz="6000" b="1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93540" name="Oval 4"/>
          <p:cNvSpPr>
            <a:spLocks noChangeArrowheads="1"/>
          </p:cNvSpPr>
          <p:nvPr/>
        </p:nvSpPr>
        <p:spPr bwMode="auto">
          <a:xfrm>
            <a:off x="1258888" y="3062288"/>
            <a:ext cx="792162" cy="863600"/>
          </a:xfrm>
          <a:prstGeom prst="ellips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1238250" y="3144838"/>
            <a:ext cx="8128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th-TH" sz="5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ถั่ว</a:t>
            </a: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3276600" y="3062288"/>
            <a:ext cx="29527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5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ปาล์มน้ำมัน</a:t>
            </a:r>
          </a:p>
        </p:txBody>
      </p:sp>
      <p:sp>
        <p:nvSpPr>
          <p:cNvPr id="193543" name="Oval 7"/>
          <p:cNvSpPr>
            <a:spLocks noChangeArrowheads="1"/>
          </p:cNvSpPr>
          <p:nvPr/>
        </p:nvSpPr>
        <p:spPr bwMode="auto">
          <a:xfrm>
            <a:off x="3506788" y="2990850"/>
            <a:ext cx="2447925" cy="935038"/>
          </a:xfrm>
          <a:prstGeom prst="ellips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7070725" y="3082925"/>
            <a:ext cx="12652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5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อื่น ๆ</a:t>
            </a:r>
          </a:p>
        </p:txBody>
      </p:sp>
      <p:sp>
        <p:nvSpPr>
          <p:cNvPr id="193545" name="Oval 9"/>
          <p:cNvSpPr>
            <a:spLocks noChangeArrowheads="1"/>
          </p:cNvSpPr>
          <p:nvPr/>
        </p:nvSpPr>
        <p:spPr bwMode="auto">
          <a:xfrm>
            <a:off x="6934200" y="3062288"/>
            <a:ext cx="1439863" cy="792162"/>
          </a:xfrm>
          <a:prstGeom prst="ellips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93546" name="Text Box 10"/>
          <p:cNvSpPr txBox="1">
            <a:spLocks noChangeArrowheads="1"/>
          </p:cNvSpPr>
          <p:nvPr/>
        </p:nvSpPr>
        <p:spPr bwMode="auto">
          <a:xfrm>
            <a:off x="1692275" y="4143375"/>
            <a:ext cx="201612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th-TH" sz="5000">
                <a:latin typeface="Angsana New" pitchFamily="18" charset="-34"/>
              </a:rPr>
              <a:t>เหลือง</a:t>
            </a:r>
          </a:p>
          <a:p>
            <a:pPr>
              <a:lnSpc>
                <a:spcPct val="70000"/>
              </a:lnSpc>
            </a:pPr>
            <a:r>
              <a:rPr lang="th-TH" sz="5000">
                <a:latin typeface="Angsana New" pitchFamily="18" charset="-34"/>
              </a:rPr>
              <a:t>ลิสง</a:t>
            </a:r>
          </a:p>
        </p:txBody>
      </p:sp>
      <p:sp>
        <p:nvSpPr>
          <p:cNvPr id="193547" name="Text Box 11"/>
          <p:cNvSpPr txBox="1">
            <a:spLocks noChangeArrowheads="1"/>
          </p:cNvSpPr>
          <p:nvPr/>
        </p:nvSpPr>
        <p:spPr bwMode="auto">
          <a:xfrm>
            <a:off x="5651500" y="4143375"/>
            <a:ext cx="324167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th-TH" sz="5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ฝ้าย, ละหุ่ง</a:t>
            </a:r>
          </a:p>
          <a:p>
            <a:pPr>
              <a:lnSpc>
                <a:spcPct val="80000"/>
              </a:lnSpc>
            </a:pPr>
            <a:r>
              <a:rPr lang="th-TH" sz="5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ข้าวโพด, รำข้าว</a:t>
            </a:r>
          </a:p>
          <a:p>
            <a:pPr>
              <a:lnSpc>
                <a:spcPct val="80000"/>
              </a:lnSpc>
            </a:pPr>
            <a:r>
              <a:rPr lang="th-TH" sz="5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มะพร้าว, งา</a:t>
            </a:r>
          </a:p>
          <a:p>
            <a:pPr>
              <a:lnSpc>
                <a:spcPct val="80000"/>
              </a:lnSpc>
            </a:pPr>
            <a:r>
              <a:rPr lang="th-TH" sz="5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ทานตะวัน</a:t>
            </a:r>
          </a:p>
        </p:txBody>
      </p:sp>
      <p:sp>
        <p:nvSpPr>
          <p:cNvPr id="193548" name="Text Box 12"/>
          <p:cNvSpPr txBox="1">
            <a:spLocks noChangeArrowheads="1"/>
          </p:cNvSpPr>
          <p:nvPr/>
        </p:nvSpPr>
        <p:spPr bwMode="auto">
          <a:xfrm>
            <a:off x="3651250" y="4791075"/>
            <a:ext cx="14398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5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สบู่ดำ</a:t>
            </a:r>
          </a:p>
        </p:txBody>
      </p:sp>
      <p:sp>
        <p:nvSpPr>
          <p:cNvPr id="193549" name="Oval 13"/>
          <p:cNvSpPr>
            <a:spLocks noChangeArrowheads="1"/>
          </p:cNvSpPr>
          <p:nvPr/>
        </p:nvSpPr>
        <p:spPr bwMode="auto">
          <a:xfrm>
            <a:off x="3635375" y="4791075"/>
            <a:ext cx="1368425" cy="792163"/>
          </a:xfrm>
          <a:prstGeom prst="ellips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93550" name="Text Box 14"/>
          <p:cNvSpPr txBox="1">
            <a:spLocks noChangeArrowheads="1"/>
          </p:cNvSpPr>
          <p:nvPr/>
        </p:nvSpPr>
        <p:spPr bwMode="auto">
          <a:xfrm>
            <a:off x="3492500" y="5521325"/>
            <a:ext cx="16557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5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คำฝอย</a:t>
            </a: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3276600" y="2198688"/>
            <a:ext cx="2879725" cy="574675"/>
          </a:xfrm>
          <a:prstGeom prst="rect">
            <a:avLst/>
          </a:prstGeom>
          <a:noFill/>
          <a:ln w="38100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93552" name="Line 16"/>
          <p:cNvSpPr>
            <a:spLocks noChangeShapeType="1"/>
          </p:cNvSpPr>
          <p:nvPr/>
        </p:nvSpPr>
        <p:spPr bwMode="auto">
          <a:xfrm flipV="1">
            <a:off x="1692275" y="2846388"/>
            <a:ext cx="5759450" cy="41275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53" name="Line 17"/>
          <p:cNvSpPr>
            <a:spLocks noChangeShapeType="1"/>
          </p:cNvSpPr>
          <p:nvPr/>
        </p:nvSpPr>
        <p:spPr bwMode="auto">
          <a:xfrm>
            <a:off x="1692275" y="2887663"/>
            <a:ext cx="0" cy="144462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54" name="Line 18"/>
          <p:cNvSpPr>
            <a:spLocks noChangeShapeType="1"/>
          </p:cNvSpPr>
          <p:nvPr/>
        </p:nvSpPr>
        <p:spPr bwMode="auto">
          <a:xfrm>
            <a:off x="4643438" y="2774950"/>
            <a:ext cx="0" cy="21590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55" name="Line 19"/>
          <p:cNvSpPr>
            <a:spLocks noChangeShapeType="1"/>
          </p:cNvSpPr>
          <p:nvPr/>
        </p:nvSpPr>
        <p:spPr bwMode="auto">
          <a:xfrm>
            <a:off x="7451725" y="2846388"/>
            <a:ext cx="0" cy="21590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56" name="Line 20"/>
          <p:cNvSpPr>
            <a:spLocks noChangeShapeType="1"/>
          </p:cNvSpPr>
          <p:nvPr/>
        </p:nvSpPr>
        <p:spPr bwMode="auto">
          <a:xfrm>
            <a:off x="1619250" y="3925888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57" name="Line 21"/>
          <p:cNvSpPr>
            <a:spLocks noChangeShapeType="1"/>
          </p:cNvSpPr>
          <p:nvPr/>
        </p:nvSpPr>
        <p:spPr bwMode="auto">
          <a:xfrm>
            <a:off x="1619250" y="4933950"/>
            <a:ext cx="144463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58" name="Line 22"/>
          <p:cNvSpPr>
            <a:spLocks noChangeShapeType="1"/>
          </p:cNvSpPr>
          <p:nvPr/>
        </p:nvSpPr>
        <p:spPr bwMode="auto">
          <a:xfrm>
            <a:off x="1619250" y="443071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59" name="Line 23"/>
          <p:cNvSpPr>
            <a:spLocks noChangeShapeType="1"/>
          </p:cNvSpPr>
          <p:nvPr/>
        </p:nvSpPr>
        <p:spPr bwMode="auto">
          <a:xfrm flipV="1">
            <a:off x="5508625" y="3998913"/>
            <a:ext cx="0" cy="2303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60" name="Line 24"/>
          <p:cNvSpPr>
            <a:spLocks noChangeShapeType="1"/>
          </p:cNvSpPr>
          <p:nvPr/>
        </p:nvSpPr>
        <p:spPr bwMode="auto">
          <a:xfrm>
            <a:off x="5508625" y="3998913"/>
            <a:ext cx="194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61" name="Line 25"/>
          <p:cNvSpPr>
            <a:spLocks noChangeShapeType="1"/>
          </p:cNvSpPr>
          <p:nvPr/>
        </p:nvSpPr>
        <p:spPr bwMode="auto">
          <a:xfrm flipV="1">
            <a:off x="7451725" y="385445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62" name="Line 26"/>
          <p:cNvSpPr>
            <a:spLocks noChangeShapeType="1"/>
          </p:cNvSpPr>
          <p:nvPr/>
        </p:nvSpPr>
        <p:spPr bwMode="auto">
          <a:xfrm>
            <a:off x="5003800" y="52228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63" name="Line 27"/>
          <p:cNvSpPr>
            <a:spLocks noChangeShapeType="1"/>
          </p:cNvSpPr>
          <p:nvPr/>
        </p:nvSpPr>
        <p:spPr bwMode="auto">
          <a:xfrm>
            <a:off x="5508625" y="6302375"/>
            <a:ext cx="287338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64" name="Line 28"/>
          <p:cNvSpPr>
            <a:spLocks noChangeShapeType="1"/>
          </p:cNvSpPr>
          <p:nvPr/>
        </p:nvSpPr>
        <p:spPr bwMode="auto">
          <a:xfrm>
            <a:off x="5003800" y="60150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65" name="Line 29"/>
          <p:cNvSpPr>
            <a:spLocks noChangeShapeType="1"/>
          </p:cNvSpPr>
          <p:nvPr/>
        </p:nvSpPr>
        <p:spPr bwMode="auto">
          <a:xfrm>
            <a:off x="5508625" y="4430713"/>
            <a:ext cx="215900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66" name="Line 30"/>
          <p:cNvSpPr>
            <a:spLocks noChangeShapeType="1"/>
          </p:cNvSpPr>
          <p:nvPr/>
        </p:nvSpPr>
        <p:spPr bwMode="auto">
          <a:xfrm>
            <a:off x="5508625" y="5006975"/>
            <a:ext cx="215900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67" name="Line 31"/>
          <p:cNvSpPr>
            <a:spLocks noChangeShapeType="1"/>
          </p:cNvSpPr>
          <p:nvPr/>
        </p:nvSpPr>
        <p:spPr bwMode="auto">
          <a:xfrm>
            <a:off x="5508625" y="5654675"/>
            <a:ext cx="215900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68" name="Line 32"/>
          <p:cNvSpPr>
            <a:spLocks noChangeShapeType="1"/>
          </p:cNvSpPr>
          <p:nvPr/>
        </p:nvSpPr>
        <p:spPr bwMode="auto">
          <a:xfrm flipV="1">
            <a:off x="5508625" y="3998913"/>
            <a:ext cx="0" cy="2303462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69" name="Line 33"/>
          <p:cNvSpPr>
            <a:spLocks noChangeShapeType="1"/>
          </p:cNvSpPr>
          <p:nvPr/>
        </p:nvSpPr>
        <p:spPr bwMode="auto">
          <a:xfrm>
            <a:off x="5508625" y="3998913"/>
            <a:ext cx="1943100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70" name="Line 34"/>
          <p:cNvSpPr>
            <a:spLocks noChangeShapeType="1"/>
          </p:cNvSpPr>
          <p:nvPr/>
        </p:nvSpPr>
        <p:spPr bwMode="auto">
          <a:xfrm flipV="1">
            <a:off x="7451725" y="3854450"/>
            <a:ext cx="0" cy="144463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71" name="Line 35"/>
          <p:cNvSpPr>
            <a:spLocks noChangeShapeType="1"/>
          </p:cNvSpPr>
          <p:nvPr/>
        </p:nvSpPr>
        <p:spPr bwMode="auto">
          <a:xfrm>
            <a:off x="5003800" y="52228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72" name="Line 36"/>
          <p:cNvSpPr>
            <a:spLocks noChangeShapeType="1"/>
          </p:cNvSpPr>
          <p:nvPr/>
        </p:nvSpPr>
        <p:spPr bwMode="auto">
          <a:xfrm>
            <a:off x="5003800" y="60150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73" name="Line 37"/>
          <p:cNvSpPr>
            <a:spLocks noChangeShapeType="1"/>
          </p:cNvSpPr>
          <p:nvPr/>
        </p:nvSpPr>
        <p:spPr bwMode="auto">
          <a:xfrm>
            <a:off x="1619250" y="3925888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74" name="Line 38"/>
          <p:cNvSpPr>
            <a:spLocks noChangeShapeType="1"/>
          </p:cNvSpPr>
          <p:nvPr/>
        </p:nvSpPr>
        <p:spPr bwMode="auto">
          <a:xfrm>
            <a:off x="5003800" y="5222875"/>
            <a:ext cx="504825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75" name="Line 39"/>
          <p:cNvSpPr>
            <a:spLocks noChangeShapeType="1"/>
          </p:cNvSpPr>
          <p:nvPr/>
        </p:nvSpPr>
        <p:spPr bwMode="auto">
          <a:xfrm>
            <a:off x="5003800" y="6015038"/>
            <a:ext cx="504825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76" name="Text Box 40"/>
          <p:cNvSpPr txBox="1">
            <a:spLocks noChangeArrowheads="1"/>
          </p:cNvSpPr>
          <p:nvPr/>
        </p:nvSpPr>
        <p:spPr bwMode="auto">
          <a:xfrm>
            <a:off x="1692275" y="4143375"/>
            <a:ext cx="201612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th-TH" sz="5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เหลือง</a:t>
            </a:r>
          </a:p>
          <a:p>
            <a:pPr>
              <a:lnSpc>
                <a:spcPct val="70000"/>
              </a:lnSpc>
            </a:pPr>
            <a:r>
              <a:rPr lang="th-TH" sz="5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ลิสง</a:t>
            </a:r>
          </a:p>
        </p:txBody>
      </p:sp>
      <p:sp>
        <p:nvSpPr>
          <p:cNvPr id="193577" name="Line 41"/>
          <p:cNvSpPr>
            <a:spLocks noChangeShapeType="1"/>
          </p:cNvSpPr>
          <p:nvPr/>
        </p:nvSpPr>
        <p:spPr bwMode="auto">
          <a:xfrm>
            <a:off x="1619250" y="4430713"/>
            <a:ext cx="144463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93578" name="Line 42"/>
          <p:cNvSpPr>
            <a:spLocks noChangeShapeType="1"/>
          </p:cNvSpPr>
          <p:nvPr/>
        </p:nvSpPr>
        <p:spPr bwMode="auto">
          <a:xfrm>
            <a:off x="1619250" y="3925888"/>
            <a:ext cx="0" cy="1008062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827584" y="241300"/>
            <a:ext cx="7632848" cy="59924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3400" indent="-533400">
              <a:lnSpc>
                <a:spcPct val="90000"/>
              </a:lnSpc>
            </a:pPr>
            <a:r>
              <a:rPr lang="th-TH" sz="6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	ความเป็นไปได้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พืช	-  ปริมาณวัตถุดิบ</a:t>
            </a:r>
          </a:p>
          <a:p>
            <a:pPr marL="990600" lvl="1" indent="-533400">
              <a:lnSpc>
                <a:spcPct val="90000"/>
              </a:lnSpc>
            </a:pP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	-  ราคา, การปลูก</a:t>
            </a:r>
          </a:p>
          <a:p>
            <a:pPr marL="990600" lvl="1" indent="-533400">
              <a:lnSpc>
                <a:spcPct val="90000"/>
              </a:lnSpc>
            </a:pPr>
            <a:r>
              <a:rPr lang="th-TH" sz="6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	-  การใช้ผลผลิต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2"/>
            </a:pP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การแปรรูป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2"/>
            </a:pPr>
            <a:r>
              <a:rPr lang="th-TH" sz="6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การใช้ประโยชน์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2"/>
            </a:pPr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การเมือง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68" name="Picture 24" descr="IMG_0017-ขอนแก่น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 l="19531" b="16292"/>
          <a:stretch>
            <a:fillRect/>
          </a:stretch>
        </p:blipFill>
        <p:spPr bwMode="auto">
          <a:xfrm>
            <a:off x="4500563" y="0"/>
            <a:ext cx="4643437" cy="3384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08567" name="Picture 23" descr="IMG_0075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0" y="0"/>
            <a:ext cx="4500563" cy="3429000"/>
          </a:xfrm>
          <a:prstGeom prst="rect">
            <a:avLst/>
          </a:prstGeom>
          <a:noFill/>
        </p:spPr>
      </p:pic>
      <p:pic>
        <p:nvPicPr>
          <p:cNvPr id="108546" name="Picture 2" descr="WHEAT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3100"/>
            <a:ext cx="2851150" cy="3644900"/>
          </a:xfrm>
          <a:prstGeom prst="rect">
            <a:avLst/>
          </a:prstGeom>
          <a:noFill/>
        </p:spPr>
      </p:pic>
      <p:pic>
        <p:nvPicPr>
          <p:cNvPr id="108547" name="Picture 3" descr="R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3100"/>
            <a:ext cx="1835150" cy="1477963"/>
          </a:xfrm>
          <a:prstGeom prst="rect">
            <a:avLst/>
          </a:prstGeom>
          <a:noFill/>
        </p:spPr>
      </p:pic>
      <p:pic>
        <p:nvPicPr>
          <p:cNvPr id="108549" name="Picture 5" descr="Metrial%202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</a:blip>
          <a:srcRect/>
          <a:stretch>
            <a:fillRect/>
          </a:stretch>
        </p:blipFill>
        <p:spPr bwMode="auto">
          <a:xfrm>
            <a:off x="5940425" y="5373688"/>
            <a:ext cx="3203575" cy="1484312"/>
          </a:xfrm>
          <a:prstGeom prst="rect">
            <a:avLst/>
          </a:prstGeom>
          <a:noFill/>
        </p:spPr>
      </p:pic>
      <p:pic>
        <p:nvPicPr>
          <p:cNvPr id="108561" name="Picture 17" descr="Metrial%201"/>
          <p:cNvPicPr>
            <a:picLocks noChangeAspect="1" noChangeArrowheads="1"/>
          </p:cNvPicPr>
          <p:nvPr/>
        </p:nvPicPr>
        <p:blipFill>
          <a:blip r:embed="rId7" cstate="print">
            <a:lum bright="-12000" contrast="6000"/>
          </a:blip>
          <a:srcRect/>
          <a:stretch>
            <a:fillRect/>
          </a:stretch>
        </p:blipFill>
        <p:spPr bwMode="auto">
          <a:xfrm>
            <a:off x="2843213" y="5257800"/>
            <a:ext cx="3097212" cy="1600200"/>
          </a:xfrm>
          <a:prstGeom prst="rect">
            <a:avLst/>
          </a:prstGeom>
          <a:noFill/>
        </p:spPr>
      </p:pic>
      <p:sp>
        <p:nvSpPr>
          <p:cNvPr id="108565" name="Text Box 21"/>
          <p:cNvSpPr txBox="1">
            <a:spLocks noChangeArrowheads="1"/>
          </p:cNvSpPr>
          <p:nvPr/>
        </p:nvSpPr>
        <p:spPr bwMode="auto">
          <a:xfrm>
            <a:off x="2051050" y="44450"/>
            <a:ext cx="5616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1106097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6600" b="1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พืชพลังงานทดแทน</a:t>
            </a:r>
          </a:p>
        </p:txBody>
      </p:sp>
      <p:pic>
        <p:nvPicPr>
          <p:cNvPr id="108566" name="Picture 22" descr="fruit01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1150" y="3213100"/>
            <a:ext cx="31321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69" name="Picture 25" descr="001"/>
          <p:cNvPicPr>
            <a:picLocks noChangeAspect="1" noChangeArrowheads="1"/>
          </p:cNvPicPr>
          <p:nvPr/>
        </p:nvPicPr>
        <p:blipFill>
          <a:blip r:embed="rId9" cstate="print">
            <a:lum bright="-6000" contrast="-6000"/>
          </a:blip>
          <a:srcRect t="53148" r="66545" b="20602"/>
          <a:stretch>
            <a:fillRect/>
          </a:stretch>
        </p:blipFill>
        <p:spPr bwMode="auto">
          <a:xfrm>
            <a:off x="5940425" y="3213100"/>
            <a:ext cx="3203575" cy="2160588"/>
          </a:xfrm>
          <a:prstGeom prst="rect">
            <a:avLst/>
          </a:prstGeom>
          <a:noFill/>
          <a:effectLst>
            <a:outerShdw dist="28398" dir="3806097" algn="ctr" rotWithShape="0">
              <a:srgbClr val="808080"/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39750" y="1809750"/>
            <a:ext cx="837565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55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การเพิ่มผลผลิตพืชอาหาร</a:t>
            </a:r>
          </a:p>
          <a:p>
            <a:r>
              <a:rPr lang="th-TH" sz="55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	-  แนวนอน  	ขยายพื้นที่</a:t>
            </a:r>
          </a:p>
          <a:p>
            <a:r>
              <a:rPr lang="th-TH" sz="55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	-  แนวตั้ง		เพิ่มผลผลิต/พื้นที่</a:t>
            </a:r>
          </a:p>
          <a:p>
            <a:r>
              <a:rPr lang="th-TH" sz="55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ระบบการปลูกพืช </a:t>
            </a:r>
            <a:r>
              <a:rPr lang="en-US" sz="55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(Cropping</a:t>
            </a:r>
            <a:r>
              <a:rPr lang="th-TH" sz="55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55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Systems)</a:t>
            </a:r>
          </a:p>
          <a:p>
            <a:r>
              <a:rPr lang="th-TH" sz="5500" b="1" dirty="0">
                <a:solidFill>
                  <a:srgbClr val="D60093"/>
                </a:solidFill>
                <a:latin typeface="Browallia New" pitchFamily="34" charset="-34"/>
                <a:cs typeface="Browallia New" pitchFamily="34" charset="-34"/>
              </a:rPr>
              <a:t>ปัจจัยการผลิต </a:t>
            </a:r>
            <a:r>
              <a:rPr lang="en-US" sz="5500" b="1" dirty="0">
                <a:solidFill>
                  <a:srgbClr val="D60093"/>
                </a:solidFill>
                <a:latin typeface="Browallia New" pitchFamily="34" charset="-34"/>
                <a:cs typeface="Browallia New" pitchFamily="34" charset="-34"/>
              </a:rPr>
              <a:t>(INPUT)</a:t>
            </a:r>
            <a:endParaRPr lang="th-TH" sz="5500" b="1" dirty="0">
              <a:solidFill>
                <a:srgbClr val="D60093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9942" name="WordArt 6"/>
          <p:cNvSpPr>
            <a:spLocks noChangeArrowheads="1" noChangeShapeType="1" noTextEdit="1"/>
          </p:cNvSpPr>
          <p:nvPr/>
        </p:nvSpPr>
        <p:spPr bwMode="auto">
          <a:xfrm>
            <a:off x="1114425" y="333375"/>
            <a:ext cx="6913563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Browallia New"/>
                <a:cs typeface="Browallia New"/>
              </a:rPr>
              <a:t>3.4.2  ระบบ &amp; เทคโนการผลิต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557338" y="2349500"/>
            <a:ext cx="733583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>
              <a:buFontTx/>
              <a:buAutoNum type="arabicPeriod"/>
            </a:pP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การทำไร่เลื่อนลอย</a:t>
            </a:r>
          </a:p>
          <a:p>
            <a:pPr marL="533400" indent="-533400"/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SLASH &amp; BURN</a:t>
            </a:r>
          </a:p>
          <a:p>
            <a:pPr marL="533400" indent="-533400"/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SHIFTING  CULTIVATION</a:t>
            </a:r>
            <a:endParaRPr lang="th-TH" sz="6000" b="1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1990" name="WordArt 6"/>
          <p:cNvSpPr>
            <a:spLocks noChangeArrowheads="1" noChangeShapeType="1" noTextEdit="1"/>
          </p:cNvSpPr>
          <p:nvPr/>
        </p:nvSpPr>
        <p:spPr bwMode="auto">
          <a:xfrm>
            <a:off x="1116013" y="765175"/>
            <a:ext cx="6769100" cy="842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Browallia New"/>
                <a:cs typeface="Browallia New"/>
              </a:rPr>
              <a:t>3.4.2.1  ระบบการผลิต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17525" y="1292225"/>
            <a:ext cx="7570788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33400" indent="-533400">
              <a:buFontTx/>
              <a:buAutoNum type="arabicPeriod" startAt="2"/>
            </a:pPr>
            <a:r>
              <a:rPr lang="th-TH" sz="6000" b="1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การปลูกพืชหลายชนิดผสมกัน</a:t>
            </a:r>
          </a:p>
          <a:p>
            <a:pPr marL="533400" indent="-533400"/>
            <a:r>
              <a:rPr lang="th-TH" sz="6000" b="1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sz="6000" b="1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MIXED  CROPPING</a:t>
            </a:r>
          </a:p>
          <a:p>
            <a:pPr marL="533400" indent="-533400">
              <a:spcBef>
                <a:spcPct val="50000"/>
              </a:spcBef>
            </a:pPr>
            <a:r>
              <a:rPr lang="th-TH" sz="6000" b="1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3. การปลูกพืชอย่างเข้มข้น</a:t>
            </a:r>
          </a:p>
          <a:p>
            <a:pPr marL="533400" indent="-533400"/>
            <a:r>
              <a:rPr lang="th-TH" sz="6000" b="1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sz="6000" b="1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INTENSIVE  CROPPING</a:t>
            </a:r>
            <a:endParaRPr lang="th-TH" sz="6000" b="1">
              <a:solidFill>
                <a:srgbClr val="CC99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 flipV="1">
            <a:off x="6084888" y="2708275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V="1">
            <a:off x="7235825" y="22050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 flipH="1" flipV="1">
            <a:off x="6227763" y="2492375"/>
            <a:ext cx="1444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 flipH="1" flipV="1">
            <a:off x="6948488" y="2205038"/>
            <a:ext cx="7143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 flipV="1">
            <a:off x="8027988" y="2565400"/>
            <a:ext cx="144462" cy="144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28" name="Line 20"/>
          <p:cNvSpPr>
            <a:spLocks noChangeShapeType="1"/>
          </p:cNvSpPr>
          <p:nvPr/>
        </p:nvSpPr>
        <p:spPr bwMode="auto">
          <a:xfrm flipV="1">
            <a:off x="7885113" y="2351088"/>
            <a:ext cx="142875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29" name="Line 21"/>
          <p:cNvSpPr>
            <a:spLocks noChangeShapeType="1"/>
          </p:cNvSpPr>
          <p:nvPr/>
        </p:nvSpPr>
        <p:spPr bwMode="auto">
          <a:xfrm flipV="1">
            <a:off x="7667625" y="2278063"/>
            <a:ext cx="73025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 flipH="1" flipV="1">
            <a:off x="7451725" y="2206625"/>
            <a:ext cx="1588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6227763" y="2492375"/>
            <a:ext cx="1871662" cy="360363"/>
          </a:xfrm>
          <a:custGeom>
            <a:avLst/>
            <a:gdLst/>
            <a:ahLst/>
            <a:cxnLst>
              <a:cxn ang="0">
                <a:pos x="0" y="408"/>
              </a:cxn>
              <a:cxn ang="0">
                <a:pos x="136" y="227"/>
              </a:cxn>
              <a:cxn ang="0">
                <a:pos x="317" y="91"/>
              </a:cxn>
              <a:cxn ang="0">
                <a:pos x="680" y="0"/>
              </a:cxn>
              <a:cxn ang="0">
                <a:pos x="1043" y="91"/>
              </a:cxn>
              <a:cxn ang="0">
                <a:pos x="1270" y="227"/>
              </a:cxn>
              <a:cxn ang="0">
                <a:pos x="1360" y="408"/>
              </a:cxn>
            </a:cxnLst>
            <a:rect l="0" t="0" r="r" b="b"/>
            <a:pathLst>
              <a:path w="1360" h="408">
                <a:moveTo>
                  <a:pt x="0" y="408"/>
                </a:moveTo>
                <a:cubicBezTo>
                  <a:pt x="41" y="344"/>
                  <a:pt x="83" y="280"/>
                  <a:pt x="136" y="227"/>
                </a:cubicBezTo>
                <a:cubicBezTo>
                  <a:pt x="189" y="174"/>
                  <a:pt x="226" y="129"/>
                  <a:pt x="317" y="91"/>
                </a:cubicBezTo>
                <a:cubicBezTo>
                  <a:pt x="408" y="53"/>
                  <a:pt x="559" y="0"/>
                  <a:pt x="680" y="0"/>
                </a:cubicBezTo>
                <a:cubicBezTo>
                  <a:pt x="801" y="0"/>
                  <a:pt x="945" y="53"/>
                  <a:pt x="1043" y="91"/>
                </a:cubicBezTo>
                <a:cubicBezTo>
                  <a:pt x="1141" y="129"/>
                  <a:pt x="1217" y="174"/>
                  <a:pt x="1270" y="227"/>
                </a:cubicBezTo>
                <a:cubicBezTo>
                  <a:pt x="1323" y="280"/>
                  <a:pt x="1345" y="378"/>
                  <a:pt x="1360" y="408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V="1">
            <a:off x="8101013" y="2781300"/>
            <a:ext cx="215900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V="1">
            <a:off x="8027988" y="2563813"/>
            <a:ext cx="144462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7885113" y="2349500"/>
            <a:ext cx="142875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V="1">
            <a:off x="7667625" y="2276475"/>
            <a:ext cx="73025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 flipH="1" flipV="1">
            <a:off x="7451725" y="2205038"/>
            <a:ext cx="1588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 flipH="1" flipV="1">
            <a:off x="6084888" y="2709863"/>
            <a:ext cx="142875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 flipV="1">
            <a:off x="7235825" y="2206625"/>
            <a:ext cx="0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31" name="Line 23"/>
          <p:cNvSpPr>
            <a:spLocks noChangeShapeType="1"/>
          </p:cNvSpPr>
          <p:nvPr/>
        </p:nvSpPr>
        <p:spPr bwMode="auto">
          <a:xfrm flipH="1" flipV="1">
            <a:off x="6227763" y="2493963"/>
            <a:ext cx="144462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32" name="Line 24"/>
          <p:cNvSpPr>
            <a:spLocks noChangeShapeType="1"/>
          </p:cNvSpPr>
          <p:nvPr/>
        </p:nvSpPr>
        <p:spPr bwMode="auto">
          <a:xfrm flipH="1" flipV="1">
            <a:off x="6443663" y="2420938"/>
            <a:ext cx="73025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33" name="Line 25"/>
          <p:cNvSpPr>
            <a:spLocks noChangeShapeType="1"/>
          </p:cNvSpPr>
          <p:nvPr/>
        </p:nvSpPr>
        <p:spPr bwMode="auto">
          <a:xfrm flipH="1" flipV="1">
            <a:off x="6659563" y="2349500"/>
            <a:ext cx="73025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43034" name="Line 26"/>
          <p:cNvSpPr>
            <a:spLocks noChangeShapeType="1"/>
          </p:cNvSpPr>
          <p:nvPr/>
        </p:nvSpPr>
        <p:spPr bwMode="auto">
          <a:xfrm flipH="1" flipV="1">
            <a:off x="6948488" y="2206625"/>
            <a:ext cx="71437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3413"/>
            <a:ext cx="8229600" cy="113982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3.4.1.1  ธัญพืช             1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 Ha =  6.25 </a:t>
            </a:r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ไร่</a:t>
            </a:r>
          </a:p>
        </p:txBody>
      </p:sp>
      <p:graphicFrame>
        <p:nvGraphicFramePr>
          <p:cNvPr id="164891" name="Group 27"/>
          <p:cNvGraphicFramePr>
            <a:graphicFrameLocks noGrp="1"/>
          </p:cNvGraphicFramePr>
          <p:nvPr>
            <p:ph type="tbl" idx="1"/>
          </p:nvPr>
        </p:nvGraphicFramePr>
        <p:xfrm>
          <a:off x="497987" y="2120188"/>
          <a:ext cx="8136904" cy="376332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904463"/>
                <a:gridCol w="1992244"/>
                <a:gridCol w="4240197"/>
              </a:tblGrid>
              <a:tr h="915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พืช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</a:t>
                      </a: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พท.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ผลผลิต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(กก./ฮ. </a:t>
                      </a: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HECTARE)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ข้าวสาลี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2,541</a:t>
                      </a:r>
                      <a:endParaRPr kumimoji="0" lang="th-TH" sz="4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  <a:tr h="784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ข้าว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23.1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3,730</a:t>
                      </a:r>
                      <a:endParaRPr kumimoji="0" lang="th-TH" sz="4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  <a:tr h="831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ข้าวโพด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23.5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4,117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CCFF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41" name="Picture 9" descr="058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4427538" cy="3429000"/>
          </a:xfrm>
          <a:prstGeom prst="rect">
            <a:avLst/>
          </a:prstGeom>
          <a:noFill/>
        </p:spPr>
      </p:pic>
      <p:pic>
        <p:nvPicPr>
          <p:cNvPr id="197642" name="Picture 10" descr="059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4356100" y="0"/>
            <a:ext cx="4787900" cy="3429000"/>
          </a:xfrm>
          <a:prstGeom prst="rect">
            <a:avLst/>
          </a:prstGeom>
          <a:noFill/>
        </p:spPr>
      </p:pic>
      <p:pic>
        <p:nvPicPr>
          <p:cNvPr id="197643" name="Picture 11" descr="060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0" y="3429000"/>
            <a:ext cx="4356100" cy="3429000"/>
          </a:xfrm>
          <a:prstGeom prst="rect">
            <a:avLst/>
          </a:prstGeom>
          <a:noFill/>
        </p:spPr>
      </p:pic>
      <p:pic>
        <p:nvPicPr>
          <p:cNvPr id="197645" name="Picture 13" descr="061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>
            <a:off x="4356100" y="3429000"/>
            <a:ext cx="4787900" cy="3429000"/>
          </a:xfrm>
          <a:prstGeom prst="rect">
            <a:avLst/>
          </a:prstGeom>
          <a:noFill/>
        </p:spPr>
      </p:pic>
      <p:sp>
        <p:nvSpPr>
          <p:cNvPr id="197646" name="Text Box 14"/>
          <p:cNvSpPr txBox="1">
            <a:spLocks noChangeArrowheads="1"/>
          </p:cNvSpPr>
          <p:nvPr/>
        </p:nvSpPr>
        <p:spPr bwMode="auto">
          <a:xfrm>
            <a:off x="5178425" y="-131763"/>
            <a:ext cx="3930650" cy="85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6796" dir="1593903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marL="533400" indent="-533400" algn="r"/>
            <a:r>
              <a:rPr lang="en-US" sz="5000" b="1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MIXED  CROPPING</a:t>
            </a:r>
            <a:endParaRPr lang="th-TH" sz="5000" b="1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97647" name="Text Box 15"/>
          <p:cNvSpPr txBox="1">
            <a:spLocks noChangeArrowheads="1"/>
          </p:cNvSpPr>
          <p:nvPr/>
        </p:nvSpPr>
        <p:spPr bwMode="auto">
          <a:xfrm>
            <a:off x="-22225" y="3306763"/>
            <a:ext cx="48815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/>
            <a:r>
              <a:rPr lang="en-US" sz="5000" b="1">
                <a:latin typeface="Browallia New" pitchFamily="34" charset="-34"/>
                <a:cs typeface="Browallia New" pitchFamily="34" charset="-34"/>
              </a:rPr>
              <a:t>INTENSIVE  CROPPING</a:t>
            </a:r>
            <a:endParaRPr lang="th-TH" sz="5000" b="1"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95288" y="2368550"/>
            <a:ext cx="8569325" cy="35083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533400" indent="-533400">
              <a:buFontTx/>
              <a:buAutoNum type="arabicPeriod"/>
            </a:pPr>
            <a:r>
              <a:rPr lang="th-TH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เลือกชนิด </a:t>
            </a: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&amp; </a:t>
            </a:r>
            <a:r>
              <a:rPr lang="th-TH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พันธุ์พืช</a:t>
            </a:r>
          </a:p>
          <a:p>
            <a:pPr marL="533400" indent="-533400">
              <a:buFontTx/>
              <a:buAutoNum type="arabicPeriod"/>
            </a:pPr>
            <a:r>
              <a:rPr lang="th-TH" sz="5600" b="1" dirty="0">
                <a:solidFill>
                  <a:srgbClr val="00FF00"/>
                </a:solidFill>
                <a:latin typeface="Browallia New" pitchFamily="34" charset="-34"/>
                <a:cs typeface="Browallia New" pitchFamily="34" charset="-34"/>
              </a:rPr>
              <a:t>เตรียมดิน</a:t>
            </a:r>
          </a:p>
          <a:p>
            <a:pPr marL="533400" indent="-533400">
              <a:buFontTx/>
              <a:buAutoNum type="arabicPeriod"/>
            </a:pPr>
            <a:r>
              <a:rPr lang="th-TH" sz="56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ปลูก (วัน, วิธี, จำนวนต้น/พ.ท.....)</a:t>
            </a:r>
          </a:p>
          <a:p>
            <a:pPr marL="533400" indent="-533400">
              <a:buFontTx/>
              <a:buAutoNum type="arabicPeriod"/>
            </a:pPr>
            <a:r>
              <a:rPr lang="th-TH" sz="56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อารักขาพืช (โรค, แมลง, วัชพืช, สัตว์)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403350" y="620713"/>
            <a:ext cx="6408738" cy="1174750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th-TH" sz="6600" b="1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การจัดการ  ดูแลรักษา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39750" y="1095375"/>
            <a:ext cx="8293100" cy="44799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533400" indent="-533400">
              <a:buFontTx/>
              <a:buAutoNum type="arabicPeriod" startAt="5"/>
            </a:pPr>
            <a:r>
              <a:rPr lang="th-TH" sz="7200" b="1" dirty="0">
                <a:solidFill>
                  <a:srgbClr val="CCECFF"/>
                </a:solidFill>
                <a:latin typeface="Browallia New" pitchFamily="34" charset="-34"/>
                <a:cs typeface="Browallia New" pitchFamily="34" charset="-34"/>
              </a:rPr>
              <a:t>ใช้ปุ๋ย</a:t>
            </a:r>
          </a:p>
          <a:p>
            <a:pPr marL="533400" indent="-533400">
              <a:buFontTx/>
              <a:buAutoNum type="arabicPeriod" startAt="5"/>
            </a:pPr>
            <a:r>
              <a:rPr lang="th-TH" sz="72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ให้น้ำ</a:t>
            </a:r>
          </a:p>
          <a:p>
            <a:pPr marL="533400" indent="-533400">
              <a:buFontTx/>
              <a:buAutoNum type="arabicPeriod" startAt="5"/>
            </a:pPr>
            <a:r>
              <a:rPr lang="th-TH" sz="72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เก็บเกี่ยว (วัน, วิธี, .....)</a:t>
            </a:r>
          </a:p>
          <a:p>
            <a:pPr marL="533400" indent="-533400">
              <a:buFontTx/>
              <a:buAutoNum type="arabicPeriod" startAt="5"/>
            </a:pPr>
            <a:r>
              <a:rPr lang="th-TH" sz="7200" b="1" dirty="0">
                <a:solidFill>
                  <a:srgbClr val="99FF99"/>
                </a:solidFill>
                <a:latin typeface="Browallia New" pitchFamily="34" charset="-34"/>
                <a:cs typeface="Browallia New" pitchFamily="34" charset="-34"/>
              </a:rPr>
              <a:t>การปฏิบัติหลังการเก็บเกี่ยว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258888" y="2609850"/>
            <a:ext cx="7032625" cy="2835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6000" b="1" dirty="0">
                <a:solidFill>
                  <a:srgbClr val="00FF00"/>
                </a:solidFill>
                <a:latin typeface="Browallia New" pitchFamily="34" charset="-34"/>
                <a:cs typeface="Browallia New" pitchFamily="34" charset="-34"/>
              </a:rPr>
              <a:t>•  ความก้าวหน้าของเกษตรกร</a:t>
            </a:r>
          </a:p>
          <a:p>
            <a:r>
              <a:rPr lang="th-TH" sz="6000" b="1" dirty="0">
                <a:solidFill>
                  <a:srgbClr val="00FF00"/>
                </a:solidFill>
                <a:latin typeface="Browallia New" pitchFamily="34" charset="-34"/>
                <a:cs typeface="Browallia New" pitchFamily="34" charset="-34"/>
              </a:rPr>
              <a:t>•  สภาพการผลิต</a:t>
            </a:r>
          </a:p>
          <a:p>
            <a:r>
              <a:rPr lang="th-TH" sz="6000" b="1" dirty="0">
                <a:solidFill>
                  <a:srgbClr val="00FF00"/>
                </a:solidFill>
                <a:latin typeface="Browallia New" pitchFamily="34" charset="-34"/>
                <a:cs typeface="Browallia New" pitchFamily="34" charset="-34"/>
              </a:rPr>
              <a:t>•  ความต้องการของเกษตรกร</a:t>
            </a:r>
          </a:p>
        </p:txBody>
      </p:sp>
      <p:sp>
        <p:nvSpPr>
          <p:cNvPr id="46087" name="WordArt 7"/>
          <p:cNvSpPr>
            <a:spLocks noChangeArrowheads="1" noChangeShapeType="1" noTextEdit="1"/>
          </p:cNvSpPr>
          <p:nvPr/>
        </p:nvSpPr>
        <p:spPr bwMode="auto">
          <a:xfrm>
            <a:off x="1403350" y="588963"/>
            <a:ext cx="6408738" cy="1255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28398" dir="3806097" algn="ctr" rotWithShape="0">
                    <a:schemeClr val="bg1">
                      <a:alpha val="80000"/>
                    </a:schemeClr>
                  </a:outerShdw>
                </a:effectLst>
                <a:latin typeface="Browallia New"/>
                <a:cs typeface="Browallia New"/>
              </a:rPr>
              <a:t>3.4.2.2  เทคโนโลยีการผลิต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262063" y="692150"/>
            <a:ext cx="7002462" cy="5578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533400" indent="-533400">
              <a:buFontTx/>
              <a:buAutoNum type="arabicPeriod"/>
            </a:pPr>
            <a:r>
              <a:rPr lang="th-TH" sz="6000" b="1" dirty="0">
                <a:solidFill>
                  <a:srgbClr val="00FF00"/>
                </a:solidFill>
                <a:latin typeface="Browallia New" pitchFamily="34" charset="-34"/>
                <a:cs typeface="Browallia New" pitchFamily="34" charset="-34"/>
              </a:rPr>
              <a:t>พันธุ์</a:t>
            </a:r>
          </a:p>
          <a:p>
            <a:pPr marL="533400" indent="-533400"/>
            <a:r>
              <a:rPr lang="th-TH" sz="6000" dirty="0">
                <a:solidFill>
                  <a:srgbClr val="00FF00"/>
                </a:solidFill>
                <a:latin typeface="Browallia New" pitchFamily="34" charset="-34"/>
                <a:cs typeface="Browallia New" pitchFamily="34" charset="-34"/>
              </a:rPr>
              <a:t>	</a:t>
            </a:r>
          </a:p>
          <a:p>
            <a:pPr marL="533400" indent="-533400"/>
            <a:r>
              <a:rPr lang="th-TH" sz="6000" dirty="0">
                <a:solidFill>
                  <a:srgbClr val="00FF00"/>
                </a:solidFill>
                <a:latin typeface="Browallia New" pitchFamily="34" charset="-34"/>
                <a:cs typeface="Browallia New" pitchFamily="34" charset="-34"/>
              </a:rPr>
              <a:t>   </a:t>
            </a:r>
            <a:r>
              <a:rPr lang="th-TH" sz="6000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พื้นเมือง </a:t>
            </a:r>
            <a:r>
              <a:rPr lang="en-US" sz="6000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(NATIVE, LOCAL)</a:t>
            </a:r>
          </a:p>
          <a:p>
            <a:pPr marL="533400" indent="-533400"/>
            <a:r>
              <a:rPr lang="en-US" sz="6000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ปรับปรุง </a:t>
            </a:r>
            <a:r>
              <a:rPr lang="en-US" sz="6000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(IMPROVED)</a:t>
            </a:r>
          </a:p>
          <a:p>
            <a:pPr marL="533400" indent="-533400"/>
            <a:r>
              <a:rPr lang="en-US" sz="6000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	GMOs (Genetically Modified</a:t>
            </a:r>
          </a:p>
          <a:p>
            <a:pPr marL="533400" indent="-533400"/>
            <a:r>
              <a:rPr lang="en-US" sz="6000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			  Organism)</a:t>
            </a:r>
            <a:endParaRPr lang="th-TH" sz="6000" dirty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419475" y="893763"/>
            <a:ext cx="48244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6000">
                <a:solidFill>
                  <a:srgbClr val="00FF00"/>
                </a:solidFill>
                <a:latin typeface="Angsana New" pitchFamily="18" charset="-34"/>
              </a:rPr>
              <a:t>BT =  </a:t>
            </a:r>
            <a:r>
              <a:rPr lang="en-US" sz="6000" i="1">
                <a:solidFill>
                  <a:srgbClr val="00FF00"/>
                </a:solidFill>
                <a:latin typeface="Angsana New" pitchFamily="18" charset="-34"/>
              </a:rPr>
              <a:t>Bacillus</a:t>
            </a:r>
          </a:p>
          <a:p>
            <a:pPr>
              <a:lnSpc>
                <a:spcPct val="70000"/>
              </a:lnSpc>
            </a:pPr>
            <a:r>
              <a:rPr lang="en-US" sz="6000" i="1">
                <a:solidFill>
                  <a:srgbClr val="00FF00"/>
                </a:solidFill>
                <a:latin typeface="Angsana New" pitchFamily="18" charset="-34"/>
              </a:rPr>
              <a:t>	   thuringiensis</a:t>
            </a:r>
            <a:endParaRPr lang="th-TH" sz="6000" i="1">
              <a:solidFill>
                <a:srgbClr val="00FF00"/>
              </a:solidFill>
              <a:latin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gmo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12000" contrast="24000"/>
          </a:blip>
          <a:srcRect/>
          <a:stretch>
            <a:fillRect/>
          </a:stretch>
        </p:blipFill>
        <p:spPr>
          <a:xfrm>
            <a:off x="123825" y="115888"/>
            <a:ext cx="2376488" cy="3887787"/>
          </a:xfrm>
          <a:noFill/>
          <a:ln w="38100">
            <a:solidFill>
              <a:srgbClr val="99FF66"/>
            </a:solidFill>
          </a:ln>
        </p:spPr>
      </p:pic>
      <p:pic>
        <p:nvPicPr>
          <p:cNvPr id="129027" name="Picture 3" descr="gmo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lum bright="-18000" contrast="24000"/>
          </a:blip>
          <a:srcRect/>
          <a:stretch>
            <a:fillRect/>
          </a:stretch>
        </p:blipFill>
        <p:spPr>
          <a:xfrm>
            <a:off x="2652713" y="188913"/>
            <a:ext cx="3816350" cy="2333625"/>
          </a:xfrm>
          <a:noFill/>
          <a:ln w="38100">
            <a:solidFill>
              <a:srgbClr val="99FF66"/>
            </a:solidFill>
          </a:ln>
        </p:spPr>
      </p:pic>
      <p:pic>
        <p:nvPicPr>
          <p:cNvPr id="129028" name="Picture 4" descr="gmo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lum bright="-6000" contrast="24000"/>
          </a:blip>
          <a:srcRect/>
          <a:stretch>
            <a:fillRect/>
          </a:stretch>
        </p:blipFill>
        <p:spPr>
          <a:xfrm>
            <a:off x="6624638" y="115888"/>
            <a:ext cx="2411412" cy="3960812"/>
          </a:xfrm>
          <a:noFill/>
          <a:ln w="38100">
            <a:solidFill>
              <a:srgbClr val="99FF66"/>
            </a:solidFill>
          </a:ln>
        </p:spPr>
      </p:pic>
      <p:pic>
        <p:nvPicPr>
          <p:cNvPr id="129031" name="Picture 7" descr="005"/>
          <p:cNvPicPr>
            <a:picLocks noChangeAspect="1" noChangeArrowheads="1"/>
          </p:cNvPicPr>
          <p:nvPr/>
        </p:nvPicPr>
        <p:blipFill>
          <a:blip r:embed="rId6" cstate="print">
            <a:lum contrast="18000"/>
          </a:blip>
          <a:srcRect/>
          <a:stretch>
            <a:fillRect/>
          </a:stretch>
        </p:blipFill>
        <p:spPr bwMode="auto">
          <a:xfrm>
            <a:off x="2339975" y="2636838"/>
            <a:ext cx="4608513" cy="1630362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129032" name="Picture 8" descr="001"/>
          <p:cNvPicPr>
            <a:picLocks noChangeAspect="1" noChangeArrowheads="1"/>
          </p:cNvPicPr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144463" y="4243388"/>
            <a:ext cx="3059112" cy="2498725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129033" name="Picture 9" descr="002"/>
          <p:cNvPicPr>
            <a:picLocks noChangeAspect="1" noChangeArrowheads="1"/>
          </p:cNvPicPr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5867400" y="4233863"/>
            <a:ext cx="3132138" cy="2508250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</p:spPr>
      </p:pic>
      <p:sp>
        <p:nvSpPr>
          <p:cNvPr id="129034" name="Text Box 10"/>
          <p:cNvSpPr txBox="1">
            <a:spLocks noChangeArrowheads="1"/>
          </p:cNvSpPr>
          <p:nvPr/>
        </p:nvSpPr>
        <p:spPr bwMode="auto">
          <a:xfrm>
            <a:off x="3203575" y="5157788"/>
            <a:ext cx="25923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8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ชนิดพันธุ์พืช</a:t>
            </a: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39552" y="1154113"/>
            <a:ext cx="8352928" cy="49387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33400" indent="-533400">
              <a:buFontTx/>
              <a:buAutoNum type="arabicPeriod" startAt="2"/>
            </a:pPr>
            <a:r>
              <a:rPr lang="th-TH" sz="60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ปุ๋ย</a:t>
            </a:r>
          </a:p>
          <a:p>
            <a:pPr marL="533400" indent="-533400"/>
            <a:r>
              <a:rPr lang="th-TH" sz="6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			ทำไม ?</a:t>
            </a:r>
          </a:p>
          <a:p>
            <a:pPr marL="533400" indent="-533400">
              <a:spcBef>
                <a:spcPct val="30000"/>
              </a:spcBef>
            </a:pPr>
            <a:r>
              <a:rPr lang="th-TH" sz="6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	อินทรีย์	</a:t>
            </a:r>
            <a:r>
              <a:rPr lang="en-US" sz="6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VS. </a:t>
            </a:r>
            <a:r>
              <a:rPr lang="th-TH" sz="6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อนินทรีย์</a:t>
            </a:r>
          </a:p>
          <a:p>
            <a:pPr marL="533400" indent="-533400"/>
            <a:r>
              <a:rPr lang="th-TH" sz="6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	พืชตระกูลถั่ว </a:t>
            </a:r>
            <a:r>
              <a:rPr lang="en-US" sz="6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(LEGUMES)</a:t>
            </a:r>
          </a:p>
          <a:p>
            <a:pPr marL="533400" indent="-533400"/>
            <a:r>
              <a:rPr lang="en-US" sz="6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		•  RHIZOBIUM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003800" y="1436688"/>
            <a:ext cx="3784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ใช้นาน – พืชดูด</a:t>
            </a:r>
          </a:p>
          <a:p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กัดกร่อน</a:t>
            </a:r>
          </a:p>
        </p:txBody>
      </p:sp>
      <p:sp>
        <p:nvSpPr>
          <p:cNvPr id="48134" name="AutoShape 6"/>
          <p:cNvSpPr>
            <a:spLocks/>
          </p:cNvSpPr>
          <p:nvPr/>
        </p:nvSpPr>
        <p:spPr bwMode="auto">
          <a:xfrm>
            <a:off x="4788024" y="1844824"/>
            <a:ext cx="144462" cy="1008063"/>
          </a:xfrm>
          <a:prstGeom prst="leftBracket">
            <a:avLst>
              <a:gd name="adj" fmla="val 58150"/>
            </a:avLst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ปุ๋ย-4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323850" y="0"/>
            <a:ext cx="2924175" cy="4365625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11619" name="Picture 3" descr="ปุ๋ย-2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5945188" y="0"/>
            <a:ext cx="2874962" cy="4365625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11620" name="Picture 4" descr="ปุ๋ย-9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4859338" y="3860800"/>
            <a:ext cx="4284662" cy="3006725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11621" name="Picture 5" descr="ปุ๋ย-15"/>
          <p:cNvPicPr>
            <a:picLocks noChangeAspect="1" noChangeArrowheads="1"/>
          </p:cNvPicPr>
          <p:nvPr/>
        </p:nvPicPr>
        <p:blipFill>
          <a:blip r:embed="rId5" cstate="print">
            <a:lum bright="-12000" contrast="6000"/>
          </a:blip>
          <a:srcRect/>
          <a:stretch>
            <a:fillRect/>
          </a:stretch>
        </p:blipFill>
        <p:spPr bwMode="auto">
          <a:xfrm>
            <a:off x="0" y="3860800"/>
            <a:ext cx="4572000" cy="29972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3348038" y="1412875"/>
            <a:ext cx="259238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6600" b="1">
                <a:latin typeface="Browallia New" pitchFamily="34" charset="-34"/>
                <a:cs typeface="Browallia New" pitchFamily="34" charset="-34"/>
              </a:rPr>
              <a:t>ปุ๋ยเคมี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ert2 4-6-46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179388" y="0"/>
            <a:ext cx="4879975" cy="3659188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12643" name="Picture 3" descr="Fert3 4-6-46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4067175" y="3198813"/>
            <a:ext cx="4876800" cy="3659187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5580063" y="1341438"/>
            <a:ext cx="259238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6600" b="1">
                <a:latin typeface="Browallia New" pitchFamily="34" charset="-34"/>
                <a:cs typeface="Browallia New" pitchFamily="34" charset="-34"/>
              </a:rPr>
              <a:t>ปุ๋ยเคมี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มูลไก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4392613" cy="2740025"/>
          </a:xfrm>
          <a:prstGeom prst="rect">
            <a:avLst/>
          </a:prstGeom>
          <a:noFill/>
          <a:ln w="41275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250825" y="2349500"/>
            <a:ext cx="11509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มูลไก่</a:t>
            </a:r>
            <a:endParaRPr lang="en-US" sz="3600" b="1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42340" name="Picture 4" descr="ปอเทือ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4062412" cy="3046412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42341" name="Picture 5" descr="ถั่วพร้า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573463"/>
            <a:ext cx="4392613" cy="3046412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395288" y="3716338"/>
            <a:ext cx="1150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ถั่วพร้า</a:t>
            </a:r>
            <a:endParaRPr lang="en-US" sz="3600" b="1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4716463" y="2060575"/>
            <a:ext cx="1512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3600" b="1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ปอเทือง</a:t>
            </a:r>
            <a:endParaRPr lang="en-US" sz="3600" b="1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5221288" y="549275"/>
            <a:ext cx="33115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1106097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6600" b="1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ปุ๋ยพืชสด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Oval 2"/>
          <p:cNvSpPr>
            <a:spLocks noChangeArrowheads="1"/>
          </p:cNvSpPr>
          <p:nvPr/>
        </p:nvSpPr>
        <p:spPr bwMode="auto">
          <a:xfrm>
            <a:off x="1763713" y="765175"/>
            <a:ext cx="5832475" cy="518477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65891" name="Freeform 3"/>
          <p:cNvSpPr>
            <a:spLocks/>
          </p:cNvSpPr>
          <p:nvPr/>
        </p:nvSpPr>
        <p:spPr bwMode="auto">
          <a:xfrm>
            <a:off x="2124075" y="2205038"/>
            <a:ext cx="5111750" cy="360362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88" y="272"/>
              </a:cxn>
              <a:cxn ang="0">
                <a:pos x="2585" y="182"/>
              </a:cxn>
              <a:cxn ang="0">
                <a:pos x="3220" y="0"/>
              </a:cxn>
            </a:cxnLst>
            <a:rect l="0" t="0" r="r" b="b"/>
            <a:pathLst>
              <a:path w="3220" h="295">
                <a:moveTo>
                  <a:pt x="0" y="46"/>
                </a:moveTo>
                <a:cubicBezTo>
                  <a:pt x="328" y="147"/>
                  <a:pt x="657" y="249"/>
                  <a:pt x="1088" y="272"/>
                </a:cubicBezTo>
                <a:cubicBezTo>
                  <a:pt x="1519" y="295"/>
                  <a:pt x="2230" y="227"/>
                  <a:pt x="2585" y="182"/>
                </a:cubicBezTo>
                <a:cubicBezTo>
                  <a:pt x="2940" y="137"/>
                  <a:pt x="3114" y="30"/>
                  <a:pt x="3220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892" name="Line 4"/>
          <p:cNvSpPr>
            <a:spLocks noChangeShapeType="1"/>
          </p:cNvSpPr>
          <p:nvPr/>
        </p:nvSpPr>
        <p:spPr bwMode="auto">
          <a:xfrm>
            <a:off x="1763713" y="3500438"/>
            <a:ext cx="58324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893" name="Freeform 5"/>
          <p:cNvSpPr>
            <a:spLocks/>
          </p:cNvSpPr>
          <p:nvPr/>
        </p:nvSpPr>
        <p:spPr bwMode="auto">
          <a:xfrm>
            <a:off x="2195513" y="4437063"/>
            <a:ext cx="4968875" cy="287337"/>
          </a:xfrm>
          <a:custGeom>
            <a:avLst/>
            <a:gdLst/>
            <a:ahLst/>
            <a:cxnLst>
              <a:cxn ang="0">
                <a:pos x="0" y="106"/>
              </a:cxn>
              <a:cxn ang="0">
                <a:pos x="1134" y="15"/>
              </a:cxn>
              <a:cxn ang="0">
                <a:pos x="2268" y="15"/>
              </a:cxn>
              <a:cxn ang="0">
                <a:pos x="3312" y="106"/>
              </a:cxn>
            </a:cxnLst>
            <a:rect l="0" t="0" r="r" b="b"/>
            <a:pathLst>
              <a:path w="3312" h="106">
                <a:moveTo>
                  <a:pt x="0" y="106"/>
                </a:moveTo>
                <a:cubicBezTo>
                  <a:pt x="378" y="68"/>
                  <a:pt x="756" y="30"/>
                  <a:pt x="1134" y="15"/>
                </a:cubicBezTo>
                <a:cubicBezTo>
                  <a:pt x="1512" y="0"/>
                  <a:pt x="1905" y="0"/>
                  <a:pt x="2268" y="15"/>
                </a:cubicBezTo>
                <a:cubicBezTo>
                  <a:pt x="2631" y="30"/>
                  <a:pt x="3138" y="91"/>
                  <a:pt x="3312" y="10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894" name="Freeform 6"/>
          <p:cNvSpPr>
            <a:spLocks/>
          </p:cNvSpPr>
          <p:nvPr/>
        </p:nvSpPr>
        <p:spPr bwMode="auto">
          <a:xfrm>
            <a:off x="3203575" y="5445125"/>
            <a:ext cx="2952750" cy="144463"/>
          </a:xfrm>
          <a:custGeom>
            <a:avLst/>
            <a:gdLst/>
            <a:ahLst/>
            <a:cxnLst>
              <a:cxn ang="0">
                <a:pos x="0" y="99"/>
              </a:cxn>
              <a:cxn ang="0">
                <a:pos x="907" y="8"/>
              </a:cxn>
              <a:cxn ang="0">
                <a:pos x="1587" y="53"/>
              </a:cxn>
              <a:cxn ang="0">
                <a:pos x="1905" y="99"/>
              </a:cxn>
            </a:cxnLst>
            <a:rect l="0" t="0" r="r" b="b"/>
            <a:pathLst>
              <a:path w="1905" h="99">
                <a:moveTo>
                  <a:pt x="0" y="99"/>
                </a:moveTo>
                <a:cubicBezTo>
                  <a:pt x="321" y="57"/>
                  <a:pt x="643" y="16"/>
                  <a:pt x="907" y="8"/>
                </a:cubicBezTo>
                <a:cubicBezTo>
                  <a:pt x="1171" y="0"/>
                  <a:pt x="1421" y="38"/>
                  <a:pt x="1587" y="53"/>
                </a:cubicBezTo>
                <a:cubicBezTo>
                  <a:pt x="1753" y="68"/>
                  <a:pt x="1852" y="91"/>
                  <a:pt x="1905" y="99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895" name="Freeform 7"/>
          <p:cNvSpPr>
            <a:spLocks/>
          </p:cNvSpPr>
          <p:nvPr/>
        </p:nvSpPr>
        <p:spPr bwMode="auto">
          <a:xfrm>
            <a:off x="2051050" y="4076700"/>
            <a:ext cx="5329238" cy="360363"/>
          </a:xfrm>
          <a:custGeom>
            <a:avLst/>
            <a:gdLst/>
            <a:ahLst/>
            <a:cxnLst>
              <a:cxn ang="0">
                <a:pos x="0" y="204"/>
              </a:cxn>
              <a:cxn ang="0">
                <a:pos x="499" y="113"/>
              </a:cxn>
              <a:cxn ang="0">
                <a:pos x="1316" y="23"/>
              </a:cxn>
              <a:cxn ang="0">
                <a:pos x="2223" y="23"/>
              </a:cxn>
              <a:cxn ang="0">
                <a:pos x="3040" y="159"/>
              </a:cxn>
              <a:cxn ang="0">
                <a:pos x="3312" y="204"/>
              </a:cxn>
            </a:cxnLst>
            <a:rect l="0" t="0" r="r" b="b"/>
            <a:pathLst>
              <a:path w="3312" h="204">
                <a:moveTo>
                  <a:pt x="0" y="204"/>
                </a:moveTo>
                <a:cubicBezTo>
                  <a:pt x="140" y="173"/>
                  <a:pt x="280" y="143"/>
                  <a:pt x="499" y="113"/>
                </a:cubicBezTo>
                <a:cubicBezTo>
                  <a:pt x="718" y="83"/>
                  <a:pt x="1029" y="38"/>
                  <a:pt x="1316" y="23"/>
                </a:cubicBezTo>
                <a:cubicBezTo>
                  <a:pt x="1603" y="8"/>
                  <a:pt x="1936" y="0"/>
                  <a:pt x="2223" y="23"/>
                </a:cubicBezTo>
                <a:cubicBezTo>
                  <a:pt x="2510" y="46"/>
                  <a:pt x="2859" y="129"/>
                  <a:pt x="3040" y="159"/>
                </a:cubicBezTo>
                <a:cubicBezTo>
                  <a:pt x="3221" y="189"/>
                  <a:pt x="3267" y="197"/>
                  <a:pt x="3312" y="20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896" name="Line 8"/>
          <p:cNvSpPr>
            <a:spLocks noChangeShapeType="1"/>
          </p:cNvSpPr>
          <p:nvPr/>
        </p:nvSpPr>
        <p:spPr bwMode="auto">
          <a:xfrm>
            <a:off x="4622800" y="1700213"/>
            <a:ext cx="20638" cy="865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897" name="Line 9"/>
          <p:cNvSpPr>
            <a:spLocks noChangeShapeType="1"/>
          </p:cNvSpPr>
          <p:nvPr/>
        </p:nvSpPr>
        <p:spPr bwMode="auto">
          <a:xfrm>
            <a:off x="4787900" y="1700213"/>
            <a:ext cx="0" cy="865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898" name="Line 10"/>
          <p:cNvSpPr>
            <a:spLocks noChangeShapeType="1"/>
          </p:cNvSpPr>
          <p:nvPr/>
        </p:nvSpPr>
        <p:spPr bwMode="auto">
          <a:xfrm>
            <a:off x="5292725" y="2852738"/>
            <a:ext cx="0" cy="1223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899" name="Line 11"/>
          <p:cNvSpPr>
            <a:spLocks noChangeShapeType="1"/>
          </p:cNvSpPr>
          <p:nvPr/>
        </p:nvSpPr>
        <p:spPr bwMode="auto">
          <a:xfrm>
            <a:off x="4643438" y="4437063"/>
            <a:ext cx="0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900" name="Line 12"/>
          <p:cNvSpPr>
            <a:spLocks noChangeShapeType="1"/>
          </p:cNvSpPr>
          <p:nvPr/>
        </p:nvSpPr>
        <p:spPr bwMode="auto">
          <a:xfrm>
            <a:off x="4787900" y="4437063"/>
            <a:ext cx="0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901" name="Freeform 13"/>
          <p:cNvSpPr>
            <a:spLocks/>
          </p:cNvSpPr>
          <p:nvPr/>
        </p:nvSpPr>
        <p:spPr bwMode="auto">
          <a:xfrm>
            <a:off x="1979613" y="2565400"/>
            <a:ext cx="5472112" cy="311150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544" y="181"/>
              </a:cxn>
              <a:cxn ang="0">
                <a:pos x="862" y="226"/>
              </a:cxn>
              <a:cxn ang="0">
                <a:pos x="1769" y="272"/>
              </a:cxn>
              <a:cxn ang="0">
                <a:pos x="2903" y="136"/>
              </a:cxn>
              <a:cxn ang="0">
                <a:pos x="3357" y="0"/>
              </a:cxn>
            </a:cxnLst>
            <a:rect l="0" t="0" r="r" b="b"/>
            <a:pathLst>
              <a:path w="3357" h="287">
                <a:moveTo>
                  <a:pt x="0" y="45"/>
                </a:moveTo>
                <a:cubicBezTo>
                  <a:pt x="200" y="98"/>
                  <a:pt x="401" y="151"/>
                  <a:pt x="544" y="181"/>
                </a:cubicBezTo>
                <a:cubicBezTo>
                  <a:pt x="687" y="211"/>
                  <a:pt x="658" y="211"/>
                  <a:pt x="862" y="226"/>
                </a:cubicBezTo>
                <a:cubicBezTo>
                  <a:pt x="1066" y="241"/>
                  <a:pt x="1429" y="287"/>
                  <a:pt x="1769" y="272"/>
                </a:cubicBezTo>
                <a:cubicBezTo>
                  <a:pt x="2109" y="257"/>
                  <a:pt x="2638" y="181"/>
                  <a:pt x="2903" y="136"/>
                </a:cubicBezTo>
                <a:cubicBezTo>
                  <a:pt x="3168" y="91"/>
                  <a:pt x="3281" y="23"/>
                  <a:pt x="3357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902" name="Freeform 14"/>
          <p:cNvSpPr>
            <a:spLocks/>
          </p:cNvSpPr>
          <p:nvPr/>
        </p:nvSpPr>
        <p:spPr bwMode="auto">
          <a:xfrm>
            <a:off x="2771775" y="1376363"/>
            <a:ext cx="3744913" cy="323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71" y="181"/>
              </a:cxn>
              <a:cxn ang="0">
                <a:pos x="1769" y="136"/>
              </a:cxn>
              <a:cxn ang="0">
                <a:pos x="2359" y="0"/>
              </a:cxn>
            </a:cxnLst>
            <a:rect l="0" t="0" r="r" b="b"/>
            <a:pathLst>
              <a:path w="2359" h="204">
                <a:moveTo>
                  <a:pt x="0" y="0"/>
                </a:moveTo>
                <a:cubicBezTo>
                  <a:pt x="238" y="79"/>
                  <a:pt x="476" y="158"/>
                  <a:pt x="771" y="181"/>
                </a:cubicBezTo>
                <a:cubicBezTo>
                  <a:pt x="1066" y="204"/>
                  <a:pt x="1504" y="166"/>
                  <a:pt x="1769" y="136"/>
                </a:cubicBezTo>
                <a:cubicBezTo>
                  <a:pt x="2034" y="106"/>
                  <a:pt x="2261" y="23"/>
                  <a:pt x="2359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903" name="Text Box 15"/>
          <p:cNvSpPr txBox="1">
            <a:spLocks noChangeArrowheads="1"/>
          </p:cNvSpPr>
          <p:nvPr/>
        </p:nvSpPr>
        <p:spPr bwMode="auto">
          <a:xfrm>
            <a:off x="684213" y="836613"/>
            <a:ext cx="1727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>
                <a:latin typeface="Browallia New" pitchFamily="34" charset="-34"/>
                <a:cs typeface="Browallia New" pitchFamily="34" charset="-34"/>
              </a:rPr>
              <a:t>Tropic of</a:t>
            </a:r>
          </a:p>
          <a:p>
            <a:r>
              <a:rPr lang="en-US" sz="4000" b="1">
                <a:latin typeface="Browallia New" pitchFamily="34" charset="-34"/>
                <a:cs typeface="Browallia New" pitchFamily="34" charset="-34"/>
              </a:rPr>
              <a:t>Cancer</a:t>
            </a:r>
            <a:endParaRPr lang="th-TH" sz="4000" b="1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65904" name="Freeform 16"/>
          <p:cNvSpPr>
            <a:spLocks/>
          </p:cNvSpPr>
          <p:nvPr/>
        </p:nvSpPr>
        <p:spPr bwMode="auto">
          <a:xfrm>
            <a:off x="1258888" y="1916113"/>
            <a:ext cx="576262" cy="576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7" y="181"/>
              </a:cxn>
              <a:cxn ang="0">
                <a:pos x="363" y="317"/>
              </a:cxn>
            </a:cxnLst>
            <a:rect l="0" t="0" r="r" b="b"/>
            <a:pathLst>
              <a:path w="363" h="317">
                <a:moveTo>
                  <a:pt x="0" y="0"/>
                </a:moveTo>
                <a:cubicBezTo>
                  <a:pt x="38" y="64"/>
                  <a:pt x="76" y="128"/>
                  <a:pt x="137" y="181"/>
                </a:cubicBezTo>
                <a:cubicBezTo>
                  <a:pt x="198" y="234"/>
                  <a:pt x="326" y="294"/>
                  <a:pt x="363" y="31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905" name="Text Box 17"/>
          <p:cNvSpPr txBox="1">
            <a:spLocks noChangeArrowheads="1"/>
          </p:cNvSpPr>
          <p:nvPr/>
        </p:nvSpPr>
        <p:spPr bwMode="auto">
          <a:xfrm>
            <a:off x="6443663" y="927100"/>
            <a:ext cx="1439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Browallia New" pitchFamily="34" charset="-34"/>
                <a:cs typeface="Browallia New" pitchFamily="34" charset="-34"/>
              </a:rPr>
              <a:t>    60	</a:t>
            </a:r>
            <a:endParaRPr lang="th-TH" sz="4000" b="1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65906" name="Text Box 18"/>
          <p:cNvSpPr txBox="1">
            <a:spLocks noChangeArrowheads="1"/>
          </p:cNvSpPr>
          <p:nvPr/>
        </p:nvSpPr>
        <p:spPr bwMode="auto">
          <a:xfrm>
            <a:off x="7524750" y="1773238"/>
            <a:ext cx="1152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>
                <a:latin typeface="Browallia New" pitchFamily="34" charset="-34"/>
                <a:cs typeface="Browallia New" pitchFamily="34" charset="-34"/>
              </a:rPr>
              <a:t>30</a:t>
            </a:r>
          </a:p>
          <a:p>
            <a:pPr>
              <a:lnSpc>
                <a:spcPct val="80000"/>
              </a:lnSpc>
            </a:pPr>
            <a:r>
              <a:rPr lang="en-US" sz="4000" b="1">
                <a:latin typeface="Browallia New" pitchFamily="34" charset="-34"/>
                <a:cs typeface="Browallia New" pitchFamily="34" charset="-34"/>
              </a:rPr>
              <a:t>23</a:t>
            </a:r>
            <a:endParaRPr lang="th-TH" sz="4000" b="1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65907" name="Text Box 19"/>
          <p:cNvSpPr txBox="1">
            <a:spLocks noChangeArrowheads="1"/>
          </p:cNvSpPr>
          <p:nvPr/>
        </p:nvSpPr>
        <p:spPr bwMode="auto">
          <a:xfrm>
            <a:off x="7956550" y="2205038"/>
            <a:ext cx="5762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th-TH" sz="4000" b="1">
                <a:latin typeface="Browallia New" pitchFamily="34" charset="-34"/>
                <a:cs typeface="Browallia New" pitchFamily="34" charset="-34"/>
              </a:rPr>
              <a:t>1</a:t>
            </a:r>
            <a:r>
              <a:rPr lang="th-TH" sz="3600" b="1">
                <a:latin typeface="Browallia New" pitchFamily="34" charset="-34"/>
                <a:cs typeface="Browallia New" pitchFamily="34" charset="-34"/>
                <a:sym typeface="Symbol" pitchFamily="18" charset="2"/>
              </a:rPr>
              <a:t></a:t>
            </a:r>
          </a:p>
          <a:p>
            <a:pPr>
              <a:lnSpc>
                <a:spcPct val="70000"/>
              </a:lnSpc>
            </a:pPr>
            <a:r>
              <a:rPr lang="th-TH" sz="4000" b="1">
                <a:latin typeface="Browallia New" pitchFamily="34" charset="-34"/>
                <a:cs typeface="Browallia New" pitchFamily="34" charset="-34"/>
              </a:rPr>
              <a:t>2</a:t>
            </a:r>
          </a:p>
        </p:txBody>
      </p:sp>
      <p:sp>
        <p:nvSpPr>
          <p:cNvPr id="165908" name="Line 20"/>
          <p:cNvSpPr>
            <a:spLocks noChangeShapeType="1"/>
          </p:cNvSpPr>
          <p:nvPr/>
        </p:nvSpPr>
        <p:spPr bwMode="auto">
          <a:xfrm>
            <a:off x="8027988" y="2636838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909" name="Text Box 21"/>
          <p:cNvSpPr txBox="1">
            <a:spLocks noChangeArrowheads="1"/>
          </p:cNvSpPr>
          <p:nvPr/>
        </p:nvSpPr>
        <p:spPr bwMode="auto">
          <a:xfrm>
            <a:off x="7626350" y="3130550"/>
            <a:ext cx="576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>
                <a:latin typeface="Browallia New" pitchFamily="34" charset="-34"/>
                <a:cs typeface="Browallia New" pitchFamily="34" charset="-34"/>
              </a:rPr>
              <a:t>0</a:t>
            </a:r>
            <a:r>
              <a:rPr lang="th-TH" sz="3600" b="1">
                <a:latin typeface="Browallia New" pitchFamily="34" charset="-34"/>
                <a:cs typeface="Browallia New" pitchFamily="34" charset="-34"/>
                <a:sym typeface="Symbol" pitchFamily="18" charset="2"/>
              </a:rPr>
              <a:t></a:t>
            </a:r>
          </a:p>
        </p:txBody>
      </p:sp>
      <p:sp>
        <p:nvSpPr>
          <p:cNvPr id="165910" name="Text Box 22"/>
          <p:cNvSpPr txBox="1">
            <a:spLocks noChangeArrowheads="1"/>
          </p:cNvSpPr>
          <p:nvPr/>
        </p:nvSpPr>
        <p:spPr bwMode="auto">
          <a:xfrm>
            <a:off x="7524750" y="4054475"/>
            <a:ext cx="576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Browallia New" pitchFamily="34" charset="-34"/>
                <a:cs typeface="Browallia New" pitchFamily="34" charset="-34"/>
              </a:rPr>
              <a:t>23</a:t>
            </a:r>
            <a:endParaRPr lang="th-TH" sz="4000" b="1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7885113" y="3995738"/>
            <a:ext cx="863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4000" b="1">
                <a:latin typeface="Browallia New" pitchFamily="34" charset="-34"/>
                <a:cs typeface="Browallia New" pitchFamily="34" charset="-34"/>
              </a:rPr>
              <a:t>1</a:t>
            </a:r>
            <a:r>
              <a:rPr lang="en-US" sz="3600" b="1">
                <a:latin typeface="Browallia New" pitchFamily="34" charset="-34"/>
                <a:cs typeface="Browallia New" pitchFamily="34" charset="-34"/>
                <a:sym typeface="Symbol" pitchFamily="18" charset="2"/>
              </a:rPr>
              <a:t></a:t>
            </a:r>
          </a:p>
          <a:p>
            <a:pPr>
              <a:lnSpc>
                <a:spcPct val="70000"/>
              </a:lnSpc>
            </a:pPr>
            <a:r>
              <a:rPr lang="en-US" sz="4000" b="1">
                <a:latin typeface="Browallia New" pitchFamily="34" charset="-34"/>
                <a:cs typeface="Browallia New" pitchFamily="34" charset="-34"/>
              </a:rPr>
              <a:t>2</a:t>
            </a:r>
            <a:endParaRPr lang="th-TH" sz="4000" b="1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65912" name="Line 24"/>
          <p:cNvSpPr>
            <a:spLocks noChangeShapeType="1"/>
          </p:cNvSpPr>
          <p:nvPr/>
        </p:nvSpPr>
        <p:spPr bwMode="auto">
          <a:xfrm>
            <a:off x="7956550" y="4437063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7318375" y="4498975"/>
            <a:ext cx="720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>
                <a:latin typeface="Browallia New" pitchFamily="34" charset="-34"/>
                <a:cs typeface="Browallia New" pitchFamily="34" charset="-34"/>
              </a:rPr>
              <a:t>30</a:t>
            </a:r>
          </a:p>
        </p:txBody>
      </p:sp>
      <p:sp>
        <p:nvSpPr>
          <p:cNvPr id="165914" name="Text Box 26"/>
          <p:cNvSpPr txBox="1">
            <a:spLocks noChangeArrowheads="1"/>
          </p:cNvSpPr>
          <p:nvPr/>
        </p:nvSpPr>
        <p:spPr bwMode="auto">
          <a:xfrm>
            <a:off x="6516688" y="5300663"/>
            <a:ext cx="5762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>
                <a:latin typeface="Browallia New" pitchFamily="34" charset="-34"/>
                <a:cs typeface="Browallia New" pitchFamily="34" charset="-34"/>
              </a:rPr>
              <a:t>60</a:t>
            </a:r>
          </a:p>
        </p:txBody>
      </p:sp>
      <p:sp>
        <p:nvSpPr>
          <p:cNvPr id="165915" name="Text Box 27"/>
          <p:cNvSpPr txBox="1">
            <a:spLocks noChangeArrowheads="1"/>
          </p:cNvSpPr>
          <p:nvPr/>
        </p:nvSpPr>
        <p:spPr bwMode="auto">
          <a:xfrm>
            <a:off x="395288" y="4149725"/>
            <a:ext cx="1944687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5000"/>
              </a:lnSpc>
            </a:pPr>
            <a:r>
              <a:rPr lang="en-US" sz="4000" b="1">
                <a:latin typeface="Browallia New" pitchFamily="34" charset="-34"/>
                <a:cs typeface="Browallia New" pitchFamily="34" charset="-34"/>
              </a:rPr>
              <a:t>Tropic</a:t>
            </a:r>
          </a:p>
          <a:p>
            <a:pPr>
              <a:lnSpc>
                <a:spcPct val="55000"/>
              </a:lnSpc>
            </a:pPr>
            <a:r>
              <a:rPr lang="en-US" sz="4000" b="1">
                <a:latin typeface="Browallia New" pitchFamily="34" charset="-34"/>
                <a:cs typeface="Browallia New" pitchFamily="34" charset="-34"/>
              </a:rPr>
              <a:t>   of</a:t>
            </a:r>
          </a:p>
          <a:p>
            <a:pPr>
              <a:lnSpc>
                <a:spcPct val="55000"/>
              </a:lnSpc>
            </a:pPr>
            <a:r>
              <a:rPr lang="en-US" sz="4000" b="1">
                <a:latin typeface="Browallia New" pitchFamily="34" charset="-34"/>
                <a:cs typeface="Browallia New" pitchFamily="34" charset="-34"/>
              </a:rPr>
              <a:t>Capricorn</a:t>
            </a:r>
            <a:endParaRPr lang="th-TH" sz="4000" b="1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65916" name="Freeform 28"/>
          <p:cNvSpPr>
            <a:spLocks/>
          </p:cNvSpPr>
          <p:nvPr/>
        </p:nvSpPr>
        <p:spPr bwMode="auto">
          <a:xfrm>
            <a:off x="1619250" y="4508500"/>
            <a:ext cx="288925" cy="360363"/>
          </a:xfrm>
          <a:custGeom>
            <a:avLst/>
            <a:gdLst/>
            <a:ahLst/>
            <a:cxnLst>
              <a:cxn ang="0">
                <a:pos x="0" y="272"/>
              </a:cxn>
              <a:cxn ang="0">
                <a:pos x="90" y="91"/>
              </a:cxn>
              <a:cxn ang="0">
                <a:pos x="226" y="0"/>
              </a:cxn>
            </a:cxnLst>
            <a:rect l="0" t="0" r="r" b="b"/>
            <a:pathLst>
              <a:path w="226" h="272">
                <a:moveTo>
                  <a:pt x="0" y="272"/>
                </a:moveTo>
                <a:cubicBezTo>
                  <a:pt x="26" y="204"/>
                  <a:pt x="52" y="136"/>
                  <a:pt x="90" y="91"/>
                </a:cubicBezTo>
                <a:cubicBezTo>
                  <a:pt x="128" y="46"/>
                  <a:pt x="203" y="15"/>
                  <a:pt x="226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ใส่ปุ๋ย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16263"/>
            <a:ext cx="4572000" cy="3741737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39267" name="Picture 3" descr="ใส่ปุ๋ย3"/>
          <p:cNvPicPr>
            <a:picLocks noChangeAspect="1" noChangeArrowheads="1"/>
          </p:cNvPicPr>
          <p:nvPr/>
        </p:nvPicPr>
        <p:blipFill>
          <a:blip r:embed="rId3" cstate="print"/>
          <a:srcRect b="5510"/>
          <a:stretch>
            <a:fillRect/>
          </a:stretch>
        </p:blipFill>
        <p:spPr bwMode="auto">
          <a:xfrm>
            <a:off x="4500563" y="3429000"/>
            <a:ext cx="4643437" cy="34290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39268" name="Picture 4" descr="พ่นปุ๋ย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0"/>
            <a:ext cx="4643437" cy="34290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39269" name="Picture 5" descr="ใส่ปุ๋ย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00563" cy="3427413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WordArt 5"/>
          <p:cNvSpPr>
            <a:spLocks noChangeArrowheads="1" noChangeShapeType="1" noTextEdit="1"/>
          </p:cNvSpPr>
          <p:nvPr/>
        </p:nvSpPr>
        <p:spPr bwMode="auto">
          <a:xfrm>
            <a:off x="2484438" y="476250"/>
            <a:ext cx="4167187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Browallia New"/>
                <a:cs typeface="Browallia New"/>
              </a:rPr>
              <a:t>ปุ๋ยชีวภาพ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486025" y="1466850"/>
            <a:ext cx="4464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1106097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(Biofertilizer)</a:t>
            </a:r>
            <a:endParaRPr lang="th-TH" sz="6600" b="1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23850" y="2816225"/>
            <a:ext cx="8569325" cy="35655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57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คือ วัสดุที่มีจุลินทรีย์เป็นตัวออกฤทธิ์ในการทำให้พืชได้รับธาตุอาหารมากขึ้น  เช่น  ไรโซเบียม  ปุ๋ยที่มีเชื้อรา  แบคทีเรีย  สาหร่ายสีเขียวแกมน้ำเงิน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447800" y="622300"/>
            <a:ext cx="7228656" cy="25304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33400" indent="-533400">
              <a:buFontTx/>
              <a:buAutoNum type="arabicPeriod" startAt="3"/>
            </a:pPr>
            <a:r>
              <a:rPr lang="th-TH" sz="8000" b="1" dirty="0">
                <a:solidFill>
                  <a:srgbClr val="00FF00"/>
                </a:solidFill>
                <a:latin typeface="Browallia New" pitchFamily="34" charset="-34"/>
                <a:cs typeface="Browallia New" pitchFamily="34" charset="-34"/>
              </a:rPr>
              <a:t>น้ำ</a:t>
            </a:r>
          </a:p>
          <a:p>
            <a:pPr marL="533400" indent="-533400"/>
            <a:r>
              <a:rPr lang="th-TH" sz="8000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8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น้ำฟ้า </a:t>
            </a:r>
            <a:r>
              <a:rPr lang="en-US" sz="8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:  </a:t>
            </a:r>
            <a:r>
              <a:rPr lang="th-TH" sz="80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หิมะ  ฝน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331913" y="3408363"/>
            <a:ext cx="7416800" cy="29733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63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การปลูกพืชในประเทศไทย</a:t>
            </a:r>
            <a:br>
              <a:rPr lang="th-TH" sz="63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63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ร้อยละ 80 เป็นการปลูกในเขตอาศัยน้ำฝน (</a:t>
            </a:r>
            <a:r>
              <a:rPr lang="en-US" sz="6300" b="1" dirty="0" err="1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rainfed</a:t>
            </a:r>
            <a:r>
              <a:rPr lang="en-US" sz="63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endParaRPr lang="th-TH" sz="6300" b="1" dirty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3203575" y="5173663"/>
            <a:ext cx="270351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7200" b="1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sprinkler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prinkler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57200" y="455747"/>
            <a:ext cx="8229600" cy="5413105"/>
          </a:xfrm>
          <a:noFill/>
          <a:ln/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457200" y="3124200"/>
            <a:ext cx="8382000" cy="1431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4800" b="1">
              <a:solidFill>
                <a:srgbClr val="FFFFCC"/>
              </a:solidFill>
              <a:latin typeface="Angsana New" pitchFamily="18" charset="-34"/>
            </a:endParaRPr>
          </a:p>
          <a:p>
            <a:pPr eaLnBrk="0" hangingPunct="0"/>
            <a:endParaRPr lang="en-US" sz="4800" b="1">
              <a:solidFill>
                <a:srgbClr val="FFFFCC"/>
              </a:solidFill>
              <a:latin typeface="Angsana New" pitchFamily="18" charset="-34"/>
            </a:endParaRP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304800" y="1981200"/>
            <a:ext cx="8305800" cy="1160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>
              <a:latin typeface="Angsana New" pitchFamily="18" charset="-34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>
              <a:latin typeface="Angsana New" pitchFamily="18" charset="-34"/>
            </a:endParaRPr>
          </a:p>
        </p:txBody>
      </p:sp>
      <p:pic>
        <p:nvPicPr>
          <p:cNvPr id="114693" name="Picture 5" descr="รดน้ำ4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</p:spPr>
      </p:pic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219700" y="3173413"/>
            <a:ext cx="376396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72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Farmer Field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urrow Irrig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3683000" y="-6350"/>
            <a:ext cx="542607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r" eaLnBrk="0" hangingPunct="0"/>
            <a:r>
              <a:rPr lang="en-US" sz="72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Furrow Irrigation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06648" y="931863"/>
            <a:ext cx="8978900" cy="4513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533400" indent="-533400">
              <a:buFontTx/>
              <a:buAutoNum type="arabicPeriod" startAt="4"/>
            </a:pPr>
            <a:r>
              <a:rPr lang="th-TH" sz="5800" b="1" dirty="0">
                <a:solidFill>
                  <a:srgbClr val="00FF00"/>
                </a:solidFill>
                <a:latin typeface="Browallia New" pitchFamily="34" charset="-34"/>
                <a:cs typeface="Browallia New" pitchFamily="34" charset="-34"/>
              </a:rPr>
              <a:t>ศัตรูพืช</a:t>
            </a:r>
          </a:p>
          <a:p>
            <a:pPr marL="533400" indent="-533400"/>
            <a:r>
              <a:rPr lang="th-TH" sz="58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	กายภาพ  เคมี  ชีว  </a:t>
            </a:r>
            <a:r>
              <a:rPr lang="en-US" sz="58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58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sz="58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   IPM (Integrated Pest Management)</a:t>
            </a:r>
          </a:p>
          <a:p>
            <a:pPr marL="533400" indent="-533400"/>
            <a:r>
              <a:rPr lang="en-US" sz="58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	GAP (GOOD AGRICULTURAL</a:t>
            </a:r>
          </a:p>
          <a:p>
            <a:pPr marL="533400" indent="-533400"/>
            <a:r>
              <a:rPr lang="en-US" sz="58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			  PRACTICE)</a:t>
            </a:r>
            <a:endParaRPr lang="th-TH" sz="5800" b="1" dirty="0">
              <a:solidFill>
                <a:srgbClr val="FF9933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482600" y="4048125"/>
            <a:ext cx="6477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หนอ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9575" cy="68580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37219" name="Picture 3" descr="ไห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0"/>
            <a:ext cx="3657600" cy="45720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37220" name="Picture 4" descr="แมล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524375"/>
            <a:ext cx="3657600" cy="2303463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1331913" y="152400"/>
            <a:ext cx="6913562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66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Insect Pest of Sweet Corn</a:t>
            </a:r>
            <a:endParaRPr lang="th-TH" sz="6600" b="1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เพลี้ยแป้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600392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h-TH" sz="44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เพลี้ยแป้งลาย  ดูดกินน้ำเลี้ยงใต้ใบของมันสำปะหลัง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0615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" y="1177925"/>
            <a:ext cx="5689600" cy="42672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35171" name="Picture 3" descr="ฉีดย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3938" y="115888"/>
            <a:ext cx="4230687" cy="6650037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1116013" y="404813"/>
            <a:ext cx="7272337" cy="57991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th-TH" sz="66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ปรับตัว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ข้าวสาลี </a:t>
            </a:r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:	30-55</a:t>
            </a:r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 N&amp;S, TEMPERATE</a:t>
            </a:r>
          </a:p>
          <a:p>
            <a:pPr>
              <a:lnSpc>
                <a:spcPct val="90000"/>
              </a:lnSpc>
            </a:pPr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	</a:t>
            </a:r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เส้นรุ้งตอนกลาง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	จีน  อินเดีย  </a:t>
            </a:r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USA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ข้าว </a:t>
            </a:r>
            <a:r>
              <a:rPr lang="en-US" sz="50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:	</a:t>
            </a:r>
            <a:r>
              <a:rPr lang="th-TH" sz="50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30</a:t>
            </a:r>
            <a:r>
              <a:rPr lang="en-US" sz="50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N-30S, TROPICS</a:t>
            </a:r>
          </a:p>
          <a:p>
            <a:pPr>
              <a:lnSpc>
                <a:spcPct val="90000"/>
              </a:lnSpc>
            </a:pPr>
            <a:r>
              <a:rPr lang="en-US" sz="50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	</a:t>
            </a:r>
            <a:r>
              <a:rPr lang="th-TH" sz="50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จีน  อินเดีย  อินโดนีเซีย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ข้าวโพด </a:t>
            </a:r>
            <a:r>
              <a:rPr lang="en-US" sz="5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:	30-45N&amp;S</a:t>
            </a:r>
          </a:p>
          <a:p>
            <a:pPr>
              <a:lnSpc>
                <a:spcPct val="90000"/>
              </a:lnSpc>
            </a:pPr>
            <a:r>
              <a:rPr lang="en-US" sz="5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		USA  </a:t>
            </a:r>
            <a:r>
              <a:rPr lang="th-TH" sz="5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จีน  บราซิล</a:t>
            </a:r>
            <a:endParaRPr lang="en-US" sz="5000" b="1" dirty="0">
              <a:solidFill>
                <a:srgbClr val="FF9933"/>
              </a:solidFill>
              <a:latin typeface="Browallia New" pitchFamily="34" charset="-34"/>
              <a:cs typeface="Browallia New" pitchFamily="34" charset="-34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File-001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76200" y="71438"/>
            <a:ext cx="3060700" cy="4365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1317" name="Picture 5" descr="File-0011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3225800" y="2120900"/>
            <a:ext cx="2760663" cy="4678363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41318" name="Picture 6" descr="File-0010"/>
          <p:cNvPicPr>
            <a:picLocks noChangeAspect="1" noChangeArrowheads="1"/>
          </p:cNvPicPr>
          <p:nvPr/>
        </p:nvPicPr>
        <p:blipFill>
          <a:blip r:embed="rId4" cstate="print">
            <a:lum contrast="36000"/>
          </a:blip>
          <a:srcRect/>
          <a:stretch>
            <a:fillRect/>
          </a:stretch>
        </p:blipFill>
        <p:spPr bwMode="auto">
          <a:xfrm>
            <a:off x="6084888" y="60325"/>
            <a:ext cx="3008312" cy="4508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พ่นยา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83568" y="1412875"/>
            <a:ext cx="7848872" cy="41179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3400" indent="-533400">
              <a:buFontTx/>
              <a:buAutoNum type="arabicPeriod" startAt="5"/>
            </a:pPr>
            <a:r>
              <a:rPr lang="th-TH" sz="6600" b="1" dirty="0">
                <a:solidFill>
                  <a:srgbClr val="00FF00"/>
                </a:solidFill>
                <a:latin typeface="Browallia New" pitchFamily="34" charset="-34"/>
                <a:cs typeface="Browallia New" pitchFamily="34" charset="-34"/>
              </a:rPr>
              <a:t>เครื่องจักรกล</a:t>
            </a:r>
          </a:p>
          <a:p>
            <a:pPr marL="533400" indent="-533400"/>
            <a:r>
              <a:rPr lang="th-TH" sz="6600" b="1" dirty="0">
                <a:solidFill>
                  <a:srgbClr val="00FF00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6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ข้าว	</a:t>
            </a:r>
            <a:r>
              <a:rPr lang="th-TH" sz="6600" b="1" dirty="0" smtClean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 ข้าวโพด</a:t>
            </a:r>
            <a:endParaRPr lang="th-TH" sz="6600" b="1" dirty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  <a:p>
            <a:pPr marL="533400" indent="-533400"/>
            <a:r>
              <a:rPr lang="th-TH" sz="66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	อ้อย  	มันสำปะหลัง</a:t>
            </a:r>
          </a:p>
          <a:p>
            <a:pPr marL="533400" indent="-533400"/>
            <a:r>
              <a:rPr lang="th-TH" sz="66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	ถั่วเหลือง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ไถผาน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3384550"/>
            <a:ext cx="5292725" cy="3500438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19811" name="Picture 3" descr="ไถ p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19812" name="Picture 4" descr="ไถ harr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0"/>
            <a:ext cx="4724400" cy="34290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19813" name="Picture 5" descr="ไถผาน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427538" cy="3455988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1979613" y="6237288"/>
            <a:ext cx="244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ไถดะ (ผาน 3)</a:t>
            </a:r>
            <a:endParaRPr lang="en-US" sz="4000" b="1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6500813" y="6156325"/>
            <a:ext cx="27003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ไถแปร (ผาน 7)</a:t>
            </a:r>
            <a:endParaRPr lang="en-US" sz="4000" b="1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3132138" y="2708275"/>
            <a:ext cx="129698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plow</a:t>
            </a:r>
          </a:p>
        </p:txBody>
      </p:sp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7596188" y="2708275"/>
            <a:ext cx="151288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harrow</a:t>
            </a:r>
          </a:p>
        </p:txBody>
      </p:sp>
      <p:sp>
        <p:nvSpPr>
          <p:cNvPr id="119819" name="WordArt 11"/>
          <p:cNvSpPr>
            <a:spLocks noChangeArrowheads="1" noChangeShapeType="1" noTextEdit="1"/>
          </p:cNvSpPr>
          <p:nvPr/>
        </p:nvSpPr>
        <p:spPr bwMode="auto">
          <a:xfrm>
            <a:off x="2555875" y="188913"/>
            <a:ext cx="4033838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0000"/>
                    </a:gs>
                    <a:gs pos="100000">
                      <a:srgbClr val="FF9933"/>
                    </a:gs>
                  </a:gsLst>
                  <a:path path="rect">
                    <a:fillToRect l="100000" t="100000"/>
                  </a:path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rowallia New"/>
                <a:cs typeface="Browallia New"/>
              </a:rPr>
              <a:t>การเตรียมดิน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101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 descr="DSCN06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913"/>
            <a:ext cx="4643438" cy="3367087"/>
          </a:xfrm>
          <a:prstGeom prst="rect">
            <a:avLst/>
          </a:prstGeom>
          <a:noFill/>
        </p:spPr>
      </p:pic>
      <p:pic>
        <p:nvPicPr>
          <p:cNvPr id="144389" name="Picture 5" descr="Diskplow 4-6-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3402013"/>
          </a:xfrm>
          <a:prstGeom prst="rect">
            <a:avLst/>
          </a:prstGeom>
          <a:noFill/>
        </p:spPr>
      </p:pic>
      <p:pic>
        <p:nvPicPr>
          <p:cNvPr id="144390" name="Picture 6" descr="DSCN06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41700"/>
            <a:ext cx="4643438" cy="3416300"/>
          </a:xfrm>
          <a:prstGeom prst="rect">
            <a:avLst/>
          </a:prstGeom>
          <a:noFill/>
        </p:spPr>
      </p:pic>
      <p:pic>
        <p:nvPicPr>
          <p:cNvPr id="144393" name="Picture 9" descr="Harvester4 SQ 4-6-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29000"/>
            <a:ext cx="4500562" cy="3429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B60E9-9ACF-4BDC-9260-4B911627F991}" type="slidenum">
              <a:rPr lang="en-US"/>
              <a:pPr>
                <a:defRPr/>
              </a:pPr>
              <a:t>66</a:t>
            </a:fld>
            <a:endParaRPr lang="en-US"/>
          </a:p>
        </p:txBody>
      </p:sp>
      <p:pic>
        <p:nvPicPr>
          <p:cNvPr id="103427" name="Picture 4" descr="เก็บเกี่ยว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04813"/>
            <a:ext cx="4140200" cy="5903912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03428" name="Picture 5" descr="เก็บเกี่ยว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613" y="404813"/>
            <a:ext cx="4643437" cy="5903912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สี่เหลี่ยมผืนผ้า 1"/>
          <p:cNvSpPr>
            <a:spLocks noChangeArrowheads="1"/>
          </p:cNvSpPr>
          <p:nvPr/>
        </p:nvSpPr>
        <p:spPr bwMode="auto">
          <a:xfrm>
            <a:off x="323850" y="228600"/>
            <a:ext cx="8820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400" b="1">
                <a:latin typeface="Angsana New" pitchFamily="18" charset="-34"/>
              </a:rPr>
              <a:t>ขั้นตอนของการเก็บเกี่ยวและปฏิบัติหลังการเก็บเกี่ยวข้าว</a:t>
            </a:r>
            <a:endParaRPr lang="th-TH" sz="4400">
              <a:latin typeface="Angsana New" pitchFamily="18" charset="-34"/>
            </a:endParaRPr>
          </a:p>
        </p:txBody>
      </p:sp>
      <p:sp>
        <p:nvSpPr>
          <p:cNvPr id="105475" name="สี่เหลี่ยมผืนผ้า 2"/>
          <p:cNvSpPr>
            <a:spLocks noChangeArrowheads="1"/>
          </p:cNvSpPr>
          <p:nvPr/>
        </p:nvSpPr>
        <p:spPr bwMode="auto">
          <a:xfrm>
            <a:off x="971550" y="1052513"/>
            <a:ext cx="6264275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400" b="1">
                <a:latin typeface="Angsana New" pitchFamily="18" charset="-34"/>
              </a:rPr>
              <a:t>1</a:t>
            </a:r>
            <a:r>
              <a:rPr lang="th-TH" sz="4000" b="1">
                <a:latin typeface="Angsana New" pitchFamily="18" charset="-34"/>
              </a:rPr>
              <a:t>. เก็บเกี่ยว</a:t>
            </a:r>
            <a:br>
              <a:rPr lang="th-TH" sz="4000" b="1">
                <a:latin typeface="Angsana New" pitchFamily="18" charset="-34"/>
              </a:rPr>
            </a:br>
            <a:r>
              <a:rPr lang="th-TH" sz="4000" b="1">
                <a:latin typeface="Angsana New" pitchFamily="18" charset="-34"/>
              </a:rPr>
              <a:t>2. ตาก</a:t>
            </a:r>
            <a:br>
              <a:rPr lang="th-TH" sz="4000" b="1">
                <a:latin typeface="Angsana New" pitchFamily="18" charset="-34"/>
              </a:rPr>
            </a:br>
            <a:r>
              <a:rPr lang="th-TH" sz="4000" b="1">
                <a:latin typeface="Angsana New" pitchFamily="18" charset="-34"/>
              </a:rPr>
              <a:t>3. นวด</a:t>
            </a:r>
          </a:p>
          <a:p>
            <a:r>
              <a:rPr lang="th-TH" sz="4000" b="1">
                <a:latin typeface="Angsana New" pitchFamily="18" charset="-34"/>
              </a:rPr>
              <a:t>4. ขนย้าย</a:t>
            </a:r>
            <a:br>
              <a:rPr lang="th-TH" sz="4000" b="1">
                <a:latin typeface="Angsana New" pitchFamily="18" charset="-34"/>
              </a:rPr>
            </a:br>
            <a:r>
              <a:rPr lang="th-TH" sz="4000" b="1">
                <a:latin typeface="Angsana New" pitchFamily="18" charset="-34"/>
              </a:rPr>
              <a:t>5. ลดความชื้น </a:t>
            </a:r>
          </a:p>
          <a:p>
            <a:r>
              <a:rPr lang="th-TH" sz="4000" b="1">
                <a:latin typeface="Angsana New" pitchFamily="18" charset="-34"/>
              </a:rPr>
              <a:t>6. ทำความสะอาด</a:t>
            </a:r>
          </a:p>
          <a:p>
            <a:r>
              <a:rPr lang="th-TH" sz="4000" b="1">
                <a:latin typeface="Angsana New" pitchFamily="18" charset="-34"/>
              </a:rPr>
              <a:t>7.เก็บรักษา</a:t>
            </a:r>
            <a:br>
              <a:rPr lang="th-TH" sz="4000" b="1">
                <a:latin typeface="Angsana New" pitchFamily="18" charset="-34"/>
              </a:rPr>
            </a:br>
            <a:r>
              <a:rPr lang="th-TH" sz="4000" b="1">
                <a:latin typeface="Angsana New" pitchFamily="18" charset="-34"/>
              </a:rPr>
              <a:t>8. แปรสภาพ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03848" y="166400"/>
            <a:ext cx="2952328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 smtClean="0">
                <a:solidFill>
                  <a:srgbClr val="FF0000"/>
                </a:solidFill>
              </a:rPr>
              <a:t>1. เก็บ</a:t>
            </a:r>
            <a:r>
              <a:rPr lang="th-TH" sz="5400" b="1" dirty="0">
                <a:solidFill>
                  <a:srgbClr val="FF0000"/>
                </a:solidFill>
              </a:rPr>
              <a:t>เกี่ยว</a:t>
            </a:r>
          </a:p>
        </p:txBody>
      </p:sp>
      <p:sp>
        <p:nvSpPr>
          <p:cNvPr id="106501" name="สี่เหลี่ยมผืนผ้า 2"/>
          <p:cNvSpPr>
            <a:spLocks noChangeArrowheads="1"/>
          </p:cNvSpPr>
          <p:nvPr/>
        </p:nvSpPr>
        <p:spPr bwMode="auto">
          <a:xfrm>
            <a:off x="271463" y="2501900"/>
            <a:ext cx="799147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400" b="1">
                <a:solidFill>
                  <a:srgbClr val="FF9900"/>
                </a:solidFill>
                <a:latin typeface="Calibri" pitchFamily="34" charset="0"/>
                <a:cs typeface="Cordia New" pitchFamily="34" charset="-34"/>
              </a:rPr>
              <a:t>วิธีการเก็บเกี่ยว</a:t>
            </a:r>
          </a:p>
          <a:p>
            <a:r>
              <a:rPr lang="th-TH" sz="3600" b="1">
                <a:latin typeface="Calibri" pitchFamily="34" charset="0"/>
                <a:cs typeface="Cordia New" pitchFamily="34" charset="-34"/>
              </a:rPr>
              <a:t> 1.เก็บเกี่ยวโดยแรงงานคน : ช้า และค่าจ้างแรงงานแพง</a:t>
            </a:r>
          </a:p>
          <a:p>
            <a:pPr>
              <a:buFontTx/>
              <a:buChar char="-"/>
            </a:pPr>
            <a:endParaRPr lang="th-TH" sz="1800" b="1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1065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3860800"/>
            <a:ext cx="464502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6263" y="3860800"/>
            <a:ext cx="47577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4" name="TextBox 6"/>
          <p:cNvSpPr txBox="1">
            <a:spLocks noChangeArrowheads="1"/>
          </p:cNvSpPr>
          <p:nvPr/>
        </p:nvSpPr>
        <p:spPr bwMode="auto">
          <a:xfrm>
            <a:off x="250825" y="765175"/>
            <a:ext cx="85693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400" b="1" dirty="0">
                <a:solidFill>
                  <a:srgbClr val="00CC00"/>
                </a:solidFill>
                <a:latin typeface="Calibri" pitchFamily="34" charset="0"/>
                <a:cs typeface="Cordia New" pitchFamily="34" charset="-34"/>
              </a:rPr>
              <a:t>การเก็บเกี่ยว</a:t>
            </a:r>
          </a:p>
          <a:p>
            <a:r>
              <a:rPr lang="th-TH" sz="3600" b="1" dirty="0">
                <a:latin typeface="Calibri" pitchFamily="34" charset="0"/>
                <a:cs typeface="Cordia New" pitchFamily="34" charset="-34"/>
              </a:rPr>
              <a:t>	ระบายน้ำออกที่ระยะ 21 วันหลังออกดอกและเก็บเกี่ยวที่ระยะ 28-30 วันหลังออกดอก 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สี่เหลี่ยมผืนผ้า 1"/>
          <p:cNvSpPr>
            <a:spLocks noChangeArrowheads="1"/>
          </p:cNvSpPr>
          <p:nvPr/>
        </p:nvSpPr>
        <p:spPr bwMode="auto">
          <a:xfrm>
            <a:off x="467544" y="260648"/>
            <a:ext cx="8424862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400" b="1" dirty="0">
                <a:latin typeface="Calibri" pitchFamily="34" charset="0"/>
                <a:cs typeface="Cordia New" pitchFamily="34" charset="-34"/>
              </a:rPr>
              <a:t>เก็บเกี่ยวโดยเครื่องเกี่ยวนวด : รวดเร็วแต่ข้าวมีความชื้นสูง</a:t>
            </a: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748960"/>
            <a:ext cx="8064896" cy="496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323850" y="404813"/>
            <a:ext cx="8497888" cy="1006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6000" b="1" dirty="0">
                <a:solidFill>
                  <a:srgbClr val="FF00FF"/>
                </a:solidFill>
                <a:latin typeface="Browallia New" pitchFamily="34" charset="-34"/>
                <a:cs typeface="Browallia New" pitchFamily="34" charset="-34"/>
              </a:rPr>
              <a:t>การใช้ที่ดินของประเทศไทย </a:t>
            </a:r>
            <a:r>
              <a:rPr lang="th-TH" sz="6000" b="1" dirty="0" smtClean="0">
                <a:solidFill>
                  <a:srgbClr val="FF00FF"/>
                </a:solidFill>
                <a:latin typeface="Browallia New" pitchFamily="34" charset="-34"/>
                <a:cs typeface="Browallia New" pitchFamily="34" charset="-34"/>
              </a:rPr>
              <a:t>2551</a:t>
            </a:r>
            <a:endParaRPr lang="th-TH" sz="6000" b="1" dirty="0">
              <a:solidFill>
                <a:srgbClr val="FF00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graphicFrame>
        <p:nvGraphicFramePr>
          <p:cNvPr id="198755" name="Group 99"/>
          <p:cNvGraphicFramePr>
            <a:graphicFrameLocks noGrp="1"/>
          </p:cNvGraphicFramePr>
          <p:nvPr/>
        </p:nvGraphicFramePr>
        <p:xfrm>
          <a:off x="251520" y="1556792"/>
          <a:ext cx="8713788" cy="4480560"/>
        </p:xfrm>
        <a:graphic>
          <a:graphicData uri="http://schemas.openxmlformats.org/drawingml/2006/table">
            <a:tbl>
              <a:tblPr/>
              <a:tblGrid>
                <a:gridCol w="5473700"/>
                <a:gridCol w="1871663"/>
                <a:gridCol w="1368425"/>
              </a:tblGrid>
              <a:tr h="8128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(หน่วย </a:t>
                      </a: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: </a:t>
                      </a:r>
                      <a:r>
                        <a:rPr kumimoji="0" lang="th-TH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ล้านไร่)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%</a:t>
                      </a:r>
                      <a:endParaRPr kumimoji="0" lang="th-TH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พื้นที่ทั้งหมด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320.7</a:t>
                      </a:r>
                      <a:endParaRPr kumimoji="0" lang="th-TH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(100)</a:t>
                      </a:r>
                      <a:endParaRPr kumimoji="0" lang="th-TH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พื้นที่ป่าไม้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10</a:t>
                      </a:r>
                      <a:r>
                        <a:rPr kumimoji="0" lang="th-TH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7</a:t>
                      </a: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.2</a:t>
                      </a:r>
                      <a:endParaRPr kumimoji="0" lang="th-TH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33.4</a:t>
                      </a:r>
                      <a:endParaRPr kumimoji="0" lang="th-TH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พื้นที่ถือครองทางการเกษตร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131.0</a:t>
                      </a:r>
                      <a:endParaRPr kumimoji="0" lang="th-TH" sz="5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41.1</a:t>
                      </a:r>
                      <a:endParaRPr kumimoji="0" lang="th-TH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พื้นที่ไม่ได้จำแนก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81.6</a:t>
                      </a:r>
                      <a:endParaRPr kumimoji="0" lang="th-TH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25.5</a:t>
                      </a:r>
                      <a:endParaRPr kumimoji="0" lang="th-TH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สี่เหลี่ยมผืนผ้า 1"/>
          <p:cNvSpPr>
            <a:spLocks noChangeArrowheads="1"/>
          </p:cNvSpPr>
          <p:nvPr/>
        </p:nvSpPr>
        <p:spPr bwMode="auto">
          <a:xfrm>
            <a:off x="3419872" y="188640"/>
            <a:ext cx="2016125" cy="831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ordia New" pitchFamily="34" charset="-34"/>
              </a:rPr>
              <a:t>2. ตาก</a:t>
            </a:r>
          </a:p>
        </p:txBody>
      </p:sp>
      <p:sp>
        <p:nvSpPr>
          <p:cNvPr id="108547" name="สี่เหลี่ยมผืนผ้า 2"/>
          <p:cNvSpPr>
            <a:spLocks noChangeArrowheads="1"/>
          </p:cNvSpPr>
          <p:nvPr/>
        </p:nvSpPr>
        <p:spPr bwMode="auto">
          <a:xfrm>
            <a:off x="468313" y="1052513"/>
            <a:ext cx="84248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 b="1">
                <a:latin typeface="Calibri" pitchFamily="34" charset="0"/>
                <a:cs typeface="Cordia New" pitchFamily="34" charset="-34"/>
              </a:rPr>
              <a:t>	ขณะเก็บเกี่ยวเมล็ดข้าวจะมีความชื้นประมาณ 18-24% จึงจำเป็นต้องมีการตากเพื่อลดความชื้นลงให้เหลือ 14% หรือต่ำกว่า เพื่อให้เหมาะสมต่อการนวด การนำไปแปรสภาพ หรือเก็บรักษา และมีคุณภาพในการสีดี</a:t>
            </a:r>
          </a:p>
        </p:txBody>
      </p:sp>
      <p:pic>
        <p:nvPicPr>
          <p:cNvPr id="1085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4518025"/>
            <a:ext cx="367188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2708275"/>
            <a:ext cx="31337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39735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สี่เหลี่ยมผืนผ้า 2"/>
          <p:cNvSpPr>
            <a:spLocks noChangeArrowheads="1"/>
          </p:cNvSpPr>
          <p:nvPr/>
        </p:nvSpPr>
        <p:spPr bwMode="auto">
          <a:xfrm>
            <a:off x="1258888" y="981075"/>
            <a:ext cx="876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800">
                <a:solidFill>
                  <a:srgbClr val="000000"/>
                </a:solidFill>
                <a:latin typeface="Calibri" pitchFamily="34" charset="0"/>
                <a:cs typeface="Cordia New" pitchFamily="34" charset="-34"/>
              </a:rPr>
              <a:t>3. นวด</a:t>
            </a: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490855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41763"/>
            <a:ext cx="4572000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TextBox 5"/>
          <p:cNvSpPr txBox="1">
            <a:spLocks noChangeArrowheads="1"/>
          </p:cNvSpPr>
          <p:nvPr/>
        </p:nvSpPr>
        <p:spPr bwMode="auto">
          <a:xfrm>
            <a:off x="5219700" y="2133600"/>
            <a:ext cx="29527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400" b="1">
                <a:latin typeface="Calibri" pitchFamily="34" charset="0"/>
                <a:cs typeface="Cordia New" pitchFamily="34" charset="-34"/>
              </a:rPr>
              <a:t>เครื่องนวดข้าว</a:t>
            </a:r>
          </a:p>
        </p:txBody>
      </p:sp>
      <p:sp>
        <p:nvSpPr>
          <p:cNvPr id="109574" name="TextBox 6"/>
          <p:cNvSpPr txBox="1">
            <a:spLocks noChangeArrowheads="1"/>
          </p:cNvSpPr>
          <p:nvPr/>
        </p:nvSpPr>
        <p:spPr bwMode="auto">
          <a:xfrm>
            <a:off x="1835150" y="4797425"/>
            <a:ext cx="23050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400" b="1">
                <a:latin typeface="Calibri" pitchFamily="34" charset="0"/>
                <a:cs typeface="Cordia New" pitchFamily="34" charset="-34"/>
              </a:rPr>
              <a:t>แรงงานคน</a:t>
            </a:r>
          </a:p>
        </p:txBody>
      </p:sp>
      <p:sp>
        <p:nvSpPr>
          <p:cNvPr id="7" name="สี่เหลี่ยมผืนผ้า 1"/>
          <p:cNvSpPr>
            <a:spLocks noChangeArrowheads="1"/>
          </p:cNvSpPr>
          <p:nvPr/>
        </p:nvSpPr>
        <p:spPr bwMode="auto">
          <a:xfrm>
            <a:off x="3635896" y="177518"/>
            <a:ext cx="2233613" cy="8318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chemeClr val="bg1"/>
                </a:solidFill>
                <a:latin typeface="Calibri" pitchFamily="34" charset="0"/>
                <a:cs typeface="Cordia New" pitchFamily="34" charset="-34"/>
              </a:rPr>
              <a:t>3. นวด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สี่เหลี่ยมผืนผ้า 1"/>
          <p:cNvSpPr>
            <a:spLocks noChangeArrowheads="1"/>
          </p:cNvSpPr>
          <p:nvPr/>
        </p:nvSpPr>
        <p:spPr bwMode="auto">
          <a:xfrm>
            <a:off x="1187450" y="476250"/>
            <a:ext cx="2663825" cy="831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rgbClr val="D61C44"/>
                </a:solidFill>
                <a:latin typeface="Calibri" pitchFamily="34" charset="0"/>
                <a:cs typeface="EucrosiaUPC" pitchFamily="18" charset="-34"/>
              </a:rPr>
              <a:t>4. ขนย้าย</a:t>
            </a:r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3644900"/>
            <a:ext cx="42116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725" y="206375"/>
            <a:ext cx="4189413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73238"/>
            <a:ext cx="48656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สี่เหลี่ยมผืนผ้า 1"/>
          <p:cNvSpPr>
            <a:spLocks noChangeArrowheads="1"/>
          </p:cNvSpPr>
          <p:nvPr/>
        </p:nvSpPr>
        <p:spPr bwMode="auto">
          <a:xfrm>
            <a:off x="3348038" y="333375"/>
            <a:ext cx="2930610" cy="83099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th-TH" sz="4800" b="1" dirty="0">
                <a:solidFill>
                  <a:srgbClr val="9900CC"/>
                </a:solidFill>
                <a:latin typeface="Calibri" pitchFamily="34" charset="0"/>
                <a:cs typeface="Cordia New" pitchFamily="34" charset="-34"/>
              </a:rPr>
              <a:t>5. ลดความชื้น </a:t>
            </a:r>
          </a:p>
        </p:txBody>
      </p:sp>
      <p:pic>
        <p:nvPicPr>
          <p:cNvPr id="1116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3132138"/>
            <a:ext cx="2484437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TextBox 4"/>
          <p:cNvSpPr txBox="1">
            <a:spLocks noChangeArrowheads="1"/>
          </p:cNvSpPr>
          <p:nvPr/>
        </p:nvSpPr>
        <p:spPr bwMode="auto">
          <a:xfrm>
            <a:off x="1042988" y="1700213"/>
            <a:ext cx="15128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5400" b="1">
                <a:latin typeface="Calibri" pitchFamily="34" charset="0"/>
                <a:cs typeface="Cordia New" pitchFamily="34" charset="-34"/>
              </a:rPr>
              <a:t>ตาก</a:t>
            </a:r>
          </a:p>
        </p:txBody>
      </p:sp>
      <p:pic>
        <p:nvPicPr>
          <p:cNvPr id="1116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1268413"/>
            <a:ext cx="446405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5" name="สี่เหลี่ยมผืนผ้า 8"/>
          <p:cNvSpPr>
            <a:spLocks noChangeArrowheads="1"/>
          </p:cNvSpPr>
          <p:nvPr/>
        </p:nvSpPr>
        <p:spPr bwMode="auto">
          <a:xfrm>
            <a:off x="4716463" y="6335713"/>
            <a:ext cx="41306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  <a:cs typeface="Cordia New" pitchFamily="34" charset="-34"/>
              </a:rPr>
              <a:t>http://blog.taradkaset.com</a:t>
            </a:r>
            <a:endParaRPr lang="th-TH" sz="1800"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Box 1"/>
          <p:cNvSpPr txBox="1">
            <a:spLocks noChangeArrowheads="1"/>
          </p:cNvSpPr>
          <p:nvPr/>
        </p:nvSpPr>
        <p:spPr bwMode="auto">
          <a:xfrm>
            <a:off x="395288" y="333375"/>
            <a:ext cx="27368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400" b="1">
                <a:latin typeface="Calibri" pitchFamily="34" charset="0"/>
                <a:cs typeface="Cordia New" pitchFamily="34" charset="-34"/>
              </a:rPr>
              <a:t>ใช้เครื่องอบ</a:t>
            </a:r>
          </a:p>
        </p:txBody>
      </p:sp>
      <p:pic>
        <p:nvPicPr>
          <p:cNvPr id="1126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196975"/>
            <a:ext cx="2058987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620713"/>
            <a:ext cx="2519362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5" name="สี่เหลี่ยมผืนผ้า 4"/>
          <p:cNvSpPr>
            <a:spLocks noChangeArrowheads="1"/>
          </p:cNvSpPr>
          <p:nvPr/>
        </p:nvSpPr>
        <p:spPr bwMode="auto">
          <a:xfrm>
            <a:off x="103188" y="4797425"/>
            <a:ext cx="28130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Calibri" pitchFamily="34" charset="0"/>
                <a:cs typeface="Cordia New" pitchFamily="34" charset="-34"/>
              </a:rPr>
              <a:t>Batch-in-bin</a:t>
            </a:r>
          </a:p>
          <a:p>
            <a:pPr algn="ctr"/>
            <a:r>
              <a:rPr lang="en-US" sz="3200" b="1">
                <a:latin typeface="Calibri" pitchFamily="34" charset="0"/>
                <a:cs typeface="Cordia New" pitchFamily="34" charset="-34"/>
              </a:rPr>
              <a:t> dryer</a:t>
            </a:r>
            <a:endParaRPr lang="th-TH" sz="320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12646" name="สี่เหลี่ยมผืนผ้า 5"/>
          <p:cNvSpPr>
            <a:spLocks noChangeArrowheads="1"/>
          </p:cNvSpPr>
          <p:nvPr/>
        </p:nvSpPr>
        <p:spPr bwMode="auto">
          <a:xfrm>
            <a:off x="4932363" y="549275"/>
            <a:ext cx="4211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Calibri" pitchFamily="34" charset="0"/>
                <a:cs typeface="Cordia New" pitchFamily="34" charset="-34"/>
              </a:rPr>
              <a:t>Continuous-flow dryer</a:t>
            </a:r>
            <a:endParaRPr lang="th-TH" sz="3200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1126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1268413"/>
            <a:ext cx="2376487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8" name="สี่เหลี่ยมผืนผ้า 7"/>
          <p:cNvSpPr>
            <a:spLocks noChangeArrowheads="1"/>
          </p:cNvSpPr>
          <p:nvPr/>
        </p:nvSpPr>
        <p:spPr bwMode="auto">
          <a:xfrm>
            <a:off x="6804025" y="4941888"/>
            <a:ext cx="20050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3600" b="1">
                <a:latin typeface="Calibri" pitchFamily="34" charset="0"/>
                <a:cs typeface="Cordia New" pitchFamily="34" charset="-34"/>
              </a:rPr>
              <a:t>เครื่องอบข้าว</a:t>
            </a:r>
            <a:endParaRPr lang="th-TH" sz="3600">
              <a:latin typeface="Calibri" pitchFamily="34" charset="0"/>
              <a:cs typeface="Cordia New" pitchFamily="34" charset="-34"/>
            </a:endParaRPr>
          </a:p>
        </p:txBody>
      </p:sp>
      <p:pic>
        <p:nvPicPr>
          <p:cNvPr id="11264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3716338"/>
            <a:ext cx="34559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0" name="สี่เหลี่ยมผืนผ้า 9"/>
          <p:cNvSpPr>
            <a:spLocks noChangeArrowheads="1"/>
          </p:cNvSpPr>
          <p:nvPr/>
        </p:nvSpPr>
        <p:spPr bwMode="auto">
          <a:xfrm>
            <a:off x="2555875" y="5949950"/>
            <a:ext cx="4510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Calibri" pitchFamily="34" charset="0"/>
                <a:cs typeface="Cordia New" pitchFamily="34" charset="-34"/>
              </a:rPr>
              <a:t>Recirculating batch dryer </a:t>
            </a:r>
            <a:endParaRPr lang="th-TH" sz="320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12651" name="สี่เหลี่ยมผืนผ้า 10"/>
          <p:cNvSpPr>
            <a:spLocks noChangeArrowheads="1"/>
          </p:cNvSpPr>
          <p:nvPr/>
        </p:nvSpPr>
        <p:spPr bwMode="auto">
          <a:xfrm>
            <a:off x="6011863" y="6381750"/>
            <a:ext cx="28559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  <a:cs typeface="Cordia New" pitchFamily="34" charset="-34"/>
              </a:rPr>
              <a:t>http://blog.taradkaset.com</a:t>
            </a:r>
            <a:endParaRPr lang="th-TH" sz="1800"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สี่เหลี่ยมผืนผ้า 1"/>
          <p:cNvSpPr>
            <a:spLocks noChangeArrowheads="1"/>
          </p:cNvSpPr>
          <p:nvPr/>
        </p:nvSpPr>
        <p:spPr bwMode="auto">
          <a:xfrm>
            <a:off x="2124075" y="476250"/>
            <a:ext cx="4572000" cy="831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latin typeface="Calibri" pitchFamily="34" charset="0"/>
                <a:cs typeface="Cordia New" pitchFamily="34" charset="-34"/>
              </a:rPr>
              <a:t>6. ทำความสะอาด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7338"/>
            <a:ext cx="6984776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สี่เหลี่ยมผืนผ้า 1"/>
          <p:cNvSpPr>
            <a:spLocks noChangeArrowheads="1"/>
          </p:cNvSpPr>
          <p:nvPr/>
        </p:nvSpPr>
        <p:spPr bwMode="auto">
          <a:xfrm>
            <a:off x="2987675" y="260350"/>
            <a:ext cx="2808288" cy="8318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schemeClr val="bg1"/>
                </a:solidFill>
                <a:latin typeface="Calibri" pitchFamily="34" charset="0"/>
                <a:cs typeface="Cordia New" pitchFamily="34" charset="-34"/>
              </a:rPr>
              <a:t>7.เก็บรักษา</a:t>
            </a:r>
          </a:p>
        </p:txBody>
      </p:sp>
      <p:sp>
        <p:nvSpPr>
          <p:cNvPr id="114691" name="สี่เหลี่ยมผืนผ้า 2"/>
          <p:cNvSpPr>
            <a:spLocks noChangeArrowheads="1"/>
          </p:cNvSpPr>
          <p:nvPr/>
        </p:nvSpPr>
        <p:spPr bwMode="auto">
          <a:xfrm>
            <a:off x="0" y="1125538"/>
            <a:ext cx="8748713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000" b="1" dirty="0">
                <a:latin typeface="Calibri" pitchFamily="34" charset="0"/>
                <a:cs typeface="Cordia New" pitchFamily="34" charset="-34"/>
              </a:rPr>
              <a:t>วิธีการเก็บรักษาข้าว</a:t>
            </a:r>
            <a:r>
              <a:rPr lang="th-TH" sz="4000" dirty="0">
                <a:latin typeface="Calibri" pitchFamily="34" charset="0"/>
                <a:cs typeface="Cordia New" pitchFamily="34" charset="-34"/>
              </a:rPr>
              <a:t/>
            </a:r>
            <a:br>
              <a:rPr lang="th-TH" sz="4000" dirty="0">
                <a:latin typeface="Calibri" pitchFamily="34" charset="0"/>
                <a:cs typeface="Cordia New" pitchFamily="34" charset="-34"/>
              </a:rPr>
            </a:br>
            <a:r>
              <a:rPr lang="th-TH" sz="4000" dirty="0">
                <a:latin typeface="Calibri" pitchFamily="34" charset="0"/>
                <a:cs typeface="Cordia New" pitchFamily="34" charset="-34"/>
              </a:rPr>
              <a:t>        การเก็บรักษาข้าวโดยทั่วๆไป แบ่งออกได้เป็น 4 วิธี ได้แก่</a:t>
            </a:r>
          </a:p>
        </p:txBody>
      </p:sp>
      <p:sp>
        <p:nvSpPr>
          <p:cNvPr id="114692" name="สี่เหลี่ยมผืนผ้า 3"/>
          <p:cNvSpPr>
            <a:spLocks noChangeArrowheads="1"/>
          </p:cNvSpPr>
          <p:nvPr/>
        </p:nvSpPr>
        <p:spPr bwMode="auto">
          <a:xfrm>
            <a:off x="323850" y="2462213"/>
            <a:ext cx="84248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>
                <a:latin typeface="Calibri" pitchFamily="34" charset="0"/>
                <a:cs typeface="Cordia New" pitchFamily="34" charset="-34"/>
              </a:rPr>
              <a:t>1. การเก็บในสภาพปกติ ไม่มีการควบคุมอุณหภูมิและความชื้นสัมพัทธ์ของอากาศ</a:t>
            </a:r>
          </a:p>
        </p:txBody>
      </p:sp>
      <p:pic>
        <p:nvPicPr>
          <p:cNvPr id="1146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3257550"/>
            <a:ext cx="54006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สี่เหลี่ยมผืนผ้า 1"/>
          <p:cNvSpPr>
            <a:spLocks noChangeArrowheads="1"/>
          </p:cNvSpPr>
          <p:nvPr/>
        </p:nvSpPr>
        <p:spPr bwMode="auto">
          <a:xfrm>
            <a:off x="250825" y="260350"/>
            <a:ext cx="842486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>
                <a:latin typeface="Calibri" pitchFamily="34" charset="0"/>
                <a:cs typeface="Cordia New" pitchFamily="34" charset="-34"/>
              </a:rPr>
              <a:t> 2. การเก็บในสภาพที่มีการควบคุมอุณหภูมิเพียงอย่างเดียว เช่น การเก็บข้าวไว้ในตู้แช่ ตู้เย็น หรือในไซโลเก็บข้าวที่มีการเป่าลมเย็น เป็นต้น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517650"/>
            <a:ext cx="41052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สี่เหลี่ยมผืนผ้า 3"/>
          <p:cNvSpPr>
            <a:spLocks noChangeArrowheads="1"/>
          </p:cNvSpPr>
          <p:nvPr/>
        </p:nvSpPr>
        <p:spPr bwMode="auto">
          <a:xfrm>
            <a:off x="323850" y="3860800"/>
            <a:ext cx="8496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800">
                <a:latin typeface="Calibri" pitchFamily="34" charset="0"/>
                <a:cs typeface="Cordia New" pitchFamily="34" charset="-34"/>
              </a:rPr>
              <a:t> </a:t>
            </a:r>
            <a:r>
              <a:rPr lang="th-TH" sz="3600">
                <a:latin typeface="Calibri" pitchFamily="34" charset="0"/>
                <a:cs typeface="Cordia New" pitchFamily="34" charset="-34"/>
              </a:rPr>
              <a:t>3. การเก็บในสภาพที่มีการควบคุมความชื้นสัมพัทธ์ของอากาศ</a:t>
            </a:r>
          </a:p>
        </p:txBody>
      </p:sp>
      <p:pic>
        <p:nvPicPr>
          <p:cNvPr id="1157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4446588"/>
            <a:ext cx="4049712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สี่เหลี่ยมผืนผ้า 1"/>
          <p:cNvSpPr>
            <a:spLocks noChangeArrowheads="1"/>
          </p:cNvSpPr>
          <p:nvPr/>
        </p:nvSpPr>
        <p:spPr bwMode="auto">
          <a:xfrm>
            <a:off x="323850" y="404813"/>
            <a:ext cx="7993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800">
                <a:latin typeface="Calibri" pitchFamily="34" charset="0"/>
                <a:cs typeface="Cordia New" pitchFamily="34" charset="-34"/>
              </a:rPr>
              <a:t> </a:t>
            </a:r>
            <a:r>
              <a:rPr lang="th-TH" sz="3600">
                <a:latin typeface="Calibri" pitchFamily="34" charset="0"/>
                <a:cs typeface="Cordia New" pitchFamily="34" charset="-34"/>
              </a:rPr>
              <a:t>4. การเก็บในสภาพที่มีการควบคุมอุณหภูมิและความชื้นสัมพัทธ์ของอากาศ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3" y="1916113"/>
            <a:ext cx="666115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สี่เหลี่ยมผืนผ้า 1"/>
          <p:cNvSpPr>
            <a:spLocks noChangeArrowheads="1"/>
          </p:cNvSpPr>
          <p:nvPr/>
        </p:nvSpPr>
        <p:spPr bwMode="auto">
          <a:xfrm>
            <a:off x="2954338" y="82550"/>
            <a:ext cx="2559050" cy="8318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th-TH" sz="4800" b="1" dirty="0">
                <a:latin typeface="Calibri" pitchFamily="34" charset="0"/>
                <a:cs typeface="Cordia New" pitchFamily="34" charset="-34"/>
              </a:rPr>
              <a:t>8. แปรสภาพ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762375"/>
            <a:ext cx="24130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33600"/>
            <a:ext cx="37099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3716338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4437063"/>
            <a:ext cx="2286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1844675"/>
            <a:ext cx="35718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501015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765175"/>
            <a:ext cx="26384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0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213" y="3933825"/>
            <a:ext cx="2495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1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10475" y="2205038"/>
            <a:ext cx="15335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2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7088" y="620713"/>
            <a:ext cx="2376487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3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060575"/>
            <a:ext cx="2395538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4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51500" y="5384800"/>
            <a:ext cx="2185988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5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0" y="0"/>
            <a:ext cx="22860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323850" y="76922"/>
            <a:ext cx="8497888" cy="76200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4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การใช้ที่ดินทำการเกษตรของประเทศไทย </a:t>
            </a:r>
            <a:r>
              <a:rPr lang="th-TH" sz="44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2551</a:t>
            </a:r>
            <a:endParaRPr lang="th-TH" sz="4400" b="1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graphicFrame>
        <p:nvGraphicFramePr>
          <p:cNvPr id="199795" name="Group 115"/>
          <p:cNvGraphicFramePr>
            <a:graphicFrameLocks noGrp="1"/>
          </p:cNvGraphicFramePr>
          <p:nvPr/>
        </p:nvGraphicFramePr>
        <p:xfrm>
          <a:off x="484132" y="1039085"/>
          <a:ext cx="8136904" cy="56388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825243"/>
                <a:gridCol w="1877846"/>
                <a:gridCol w="2433815"/>
              </a:tblGrid>
              <a:tr h="45085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(หน่วย 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: </a:t>
                      </a:r>
                      <a:r>
                        <a:rPr kumimoji="0" lang="th-TH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ล้านไร่)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 </a:t>
                      </a:r>
                      <a:r>
                        <a:rPr kumimoji="0" lang="th-TH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ของพื้นที่ทั้งประเทศ</a:t>
                      </a: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พื้นที่ถือครองทางการเกษตร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131.8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ที่นา</a:t>
                      </a:r>
                      <a:endParaRPr kumimoji="0" lang="th-TH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65.5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49.7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ที่พืชไร่</a:t>
                      </a:r>
                      <a:endParaRPr kumimoji="0" lang="th-TH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28.2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21.4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ที่ไม้ผล/ไม้ยืนต้น</a:t>
                      </a:r>
                      <a:endParaRPr kumimoji="0" lang="th-TH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28.1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21.4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ที่ผัก/ไม้ดอก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1.1</a:t>
                      </a:r>
                      <a:endParaRPr kumimoji="0" lang="th-TH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0.3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ที่ทุ่งหญ้าเลี้ยงสัตว์</a:t>
                      </a:r>
                      <a:endParaRPr kumimoji="0" lang="th-TH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0.9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พื้นที่ว่างเปล่า</a:t>
                      </a:r>
                      <a:endParaRPr kumimoji="0" lang="th-TH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1.4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พื้นที่อื่นๆ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6.1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4.6</a:t>
                      </a:r>
                      <a:endParaRPr kumimoji="0" lang="th-TH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มุมมน 21"/>
          <p:cNvSpPr/>
          <p:nvPr/>
        </p:nvSpPr>
        <p:spPr>
          <a:xfrm>
            <a:off x="1403648" y="3501008"/>
            <a:ext cx="3528392" cy="15121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21" name="สี่เหลี่ยมมุมมน 20"/>
          <p:cNvSpPr/>
          <p:nvPr/>
        </p:nvSpPr>
        <p:spPr>
          <a:xfrm>
            <a:off x="3523782" y="1243604"/>
            <a:ext cx="4176464" cy="1800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270166"/>
            <a:ext cx="9144000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</a:rPr>
              <a:t>ขั้นตอนของการเก็บเกี่ยวและปฏิบัติหลังการเก็บเกี่ยวข้าว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148097" y="1956938"/>
            <a:ext cx="1414170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bg1"/>
                </a:solidFill>
              </a:rPr>
              <a:t>เก็บเกี่ยว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871241" y="1988840"/>
            <a:ext cx="761747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bg1"/>
                </a:solidFill>
              </a:rPr>
              <a:t>ตาก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148064" y="1988840"/>
            <a:ext cx="1058303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bg1"/>
                </a:solidFill>
              </a:rPr>
              <a:t>ขนย้าย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732240" y="1988840"/>
            <a:ext cx="790601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bg1"/>
                </a:solidFill>
              </a:rPr>
              <a:t>นวด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278680" y="5722136"/>
            <a:ext cx="1608133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bg1"/>
                </a:solidFill>
              </a:rPr>
              <a:t>แปรสภาพ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344854" y="6093296"/>
            <a:ext cx="172819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bg1"/>
                </a:solidFill>
              </a:rPr>
              <a:t>เก็บรักษา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6588224" y="5877272"/>
            <a:ext cx="237626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bg1"/>
                </a:solidFill>
              </a:rPr>
              <a:t>ทำความสะอาด</a:t>
            </a:r>
          </a:p>
        </p:txBody>
      </p:sp>
      <p:sp>
        <p:nvSpPr>
          <p:cNvPr id="118816" name="TextBox 12"/>
          <p:cNvSpPr txBox="1">
            <a:spLocks noChangeArrowheads="1"/>
          </p:cNvSpPr>
          <p:nvPr/>
        </p:nvSpPr>
        <p:spPr bwMode="auto">
          <a:xfrm>
            <a:off x="4643438" y="1319213"/>
            <a:ext cx="17287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 b="1" dirty="0">
                <a:latin typeface="Calibri" pitchFamily="34" charset="0"/>
                <a:cs typeface="Cordia New" pitchFamily="34" charset="-34"/>
              </a:rPr>
              <a:t>แรงงานคน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6544" y="3787582"/>
            <a:ext cx="144016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/>
                </a:solidFill>
              </a:rPr>
              <a:t>รถเกี่ยว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6804248" y="4765250"/>
            <a:ext cx="1784463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bg1"/>
                </a:solidFill>
              </a:rPr>
              <a:t>ลดความชื้น</a:t>
            </a:r>
          </a:p>
        </p:txBody>
      </p:sp>
      <p:sp>
        <p:nvSpPr>
          <p:cNvPr id="118823" name="TextBox 17"/>
          <p:cNvSpPr txBox="1">
            <a:spLocks noChangeArrowheads="1"/>
          </p:cNvSpPr>
          <p:nvPr/>
        </p:nvSpPr>
        <p:spPr bwMode="auto">
          <a:xfrm>
            <a:off x="2339975" y="4394200"/>
            <a:ext cx="1800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3600" b="1">
                <a:solidFill>
                  <a:srgbClr val="9900CC"/>
                </a:solidFill>
                <a:latin typeface="Calibri" pitchFamily="34" charset="0"/>
                <a:cs typeface="Cordia New" pitchFamily="34" charset="-34"/>
              </a:rPr>
              <a:t>เครื่องจักร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6978708" y="3675468"/>
            <a:ext cx="116730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bg1"/>
                </a:solidFill>
              </a:rPr>
              <a:t>ขนย้าย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3719024" y="3849928"/>
            <a:ext cx="78096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black"/>
                </a:solidFill>
              </a:rPr>
              <a:t>ตาก</a:t>
            </a:r>
            <a:endParaRPr lang="th-TH" sz="3600" b="1" dirty="0"/>
          </a:p>
        </p:txBody>
      </p:sp>
      <p:sp>
        <p:nvSpPr>
          <p:cNvPr id="23" name="ลูกศรขวา 22"/>
          <p:cNvSpPr/>
          <p:nvPr/>
        </p:nvSpPr>
        <p:spPr>
          <a:xfrm>
            <a:off x="2627313" y="2133600"/>
            <a:ext cx="1171575" cy="206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24" name="ลูกศรขวา 23"/>
          <p:cNvSpPr/>
          <p:nvPr/>
        </p:nvSpPr>
        <p:spPr>
          <a:xfrm rot="5400000">
            <a:off x="1331639" y="2927681"/>
            <a:ext cx="79208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25" name="ลูกศรขวา 24"/>
          <p:cNvSpPr/>
          <p:nvPr/>
        </p:nvSpPr>
        <p:spPr>
          <a:xfrm>
            <a:off x="3276600" y="4149725"/>
            <a:ext cx="287338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26" name="ลูกศรขวา 25"/>
          <p:cNvSpPr/>
          <p:nvPr/>
        </p:nvSpPr>
        <p:spPr>
          <a:xfrm>
            <a:off x="4716463" y="2133600"/>
            <a:ext cx="360362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27" name="ลูกศรขวา 26"/>
          <p:cNvSpPr/>
          <p:nvPr/>
        </p:nvSpPr>
        <p:spPr>
          <a:xfrm>
            <a:off x="6281020" y="2133600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29" name="ลูกศรขวา 28"/>
          <p:cNvSpPr/>
          <p:nvPr/>
        </p:nvSpPr>
        <p:spPr>
          <a:xfrm flipV="1">
            <a:off x="5299075" y="3968750"/>
            <a:ext cx="1570038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30" name="ลูกศรขวา 29"/>
          <p:cNvSpPr/>
          <p:nvPr/>
        </p:nvSpPr>
        <p:spPr>
          <a:xfrm rot="5400000">
            <a:off x="6985000" y="3176588"/>
            <a:ext cx="35877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31" name="ลูกศรขวา 30"/>
          <p:cNvSpPr/>
          <p:nvPr/>
        </p:nvSpPr>
        <p:spPr>
          <a:xfrm rot="5400000">
            <a:off x="7308850" y="4437063"/>
            <a:ext cx="35877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32" name="ลูกศรขวา 31"/>
          <p:cNvSpPr/>
          <p:nvPr/>
        </p:nvSpPr>
        <p:spPr>
          <a:xfrm rot="5400000">
            <a:off x="7308056" y="5517357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33" name="ลูกศรขวา 32"/>
          <p:cNvSpPr/>
          <p:nvPr/>
        </p:nvSpPr>
        <p:spPr>
          <a:xfrm rot="9391621">
            <a:off x="6113536" y="6150683"/>
            <a:ext cx="389148" cy="252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  <p:sp>
        <p:nvSpPr>
          <p:cNvPr id="34" name="ลูกศรขวา 33"/>
          <p:cNvSpPr/>
          <p:nvPr/>
        </p:nvSpPr>
        <p:spPr>
          <a:xfrm rot="12166392">
            <a:off x="3940175" y="6196013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46633" y="595313"/>
            <a:ext cx="8730275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th-TH" sz="4700" b="1" dirty="0"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8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เกษตรทฤษฎีใหม่</a:t>
            </a:r>
          </a:p>
          <a:p>
            <a:r>
              <a:rPr lang="th-TH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ปรัชญา </a:t>
            </a: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:  </a:t>
            </a:r>
            <a:r>
              <a:rPr lang="th-TH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ความพอเพียง</a:t>
            </a: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	</a:t>
            </a:r>
          </a:p>
          <a:p>
            <a:r>
              <a:rPr lang="th-TH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สูตร	</a:t>
            </a: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    :  30:30:30:10 (100 %)</a:t>
            </a:r>
          </a:p>
          <a:p>
            <a:r>
              <a:rPr lang="th-TH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สาระ     </a:t>
            </a: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: 	1. </a:t>
            </a:r>
            <a:r>
              <a:rPr lang="th-TH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เจ้าของที่  15 ไร่</a:t>
            </a:r>
          </a:p>
          <a:p>
            <a:r>
              <a:rPr lang="th-TH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	 	2. เลี้ยงตัวได้ </a:t>
            </a: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(SELF-SUFFICIENCY) :</a:t>
            </a:r>
          </a:p>
          <a:p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		    </a:t>
            </a:r>
            <a:r>
              <a:rPr lang="th-TH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ประหยัด, สามัคคี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68313" y="574675"/>
            <a:ext cx="8005762" cy="55784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533400" indent="-533400">
              <a:buFontTx/>
              <a:buAutoNum type="arabicPeriod" startAt="3"/>
            </a:pPr>
            <a:r>
              <a:rPr lang="th-TH" sz="60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มีข้าวกินตลอดปี</a:t>
            </a:r>
          </a:p>
          <a:p>
            <a:pPr marL="533400" indent="-533400"/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	ข้าว				    5  ไร่</a:t>
            </a:r>
          </a:p>
          <a:p>
            <a:pPr marL="533400" indent="-533400"/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	พืชไร่, ผัก, ผลไม้	    5  ไร่</a:t>
            </a:r>
          </a:p>
          <a:p>
            <a:pPr marL="533400" indent="-533400"/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	สระน้ำ			    3  ไร่</a:t>
            </a:r>
          </a:p>
          <a:p>
            <a:pPr marL="533400" indent="-533400"/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	ที่อยู่				    2  ไร่</a:t>
            </a:r>
          </a:p>
          <a:p>
            <a:pPr marL="533400" indent="-533400"/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	คนไทยกินข้าว  	200  กก./หัว/ปี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67544" y="752475"/>
            <a:ext cx="8424936" cy="46474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3400" indent="-533400">
              <a:buFontTx/>
              <a:buAutoNum type="arabicPeriod" startAt="4"/>
            </a:pPr>
            <a:r>
              <a:rPr lang="th-TH" sz="66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ต้องการน้ำ	 1,000	คิว/ไร่</a:t>
            </a:r>
          </a:p>
          <a:p>
            <a:pPr marL="533400" indent="-533400"/>
            <a:r>
              <a:rPr lang="th-TH" sz="66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	สระน้ำ 3 ไร่  ลึก  4 	เมตร</a:t>
            </a:r>
          </a:p>
          <a:p>
            <a:pPr marL="533400" indent="-533400"/>
            <a:r>
              <a:rPr lang="th-TH" sz="66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	มีน้ำ	19,200	คิว</a:t>
            </a:r>
          </a:p>
          <a:p>
            <a:pPr marL="533400" indent="-533400"/>
            <a:endParaRPr lang="th-TH" sz="2400" b="1" dirty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  <a:p>
            <a:pPr marL="533400" indent="-533400"/>
            <a:r>
              <a:rPr lang="th-TH" sz="6600" b="1" dirty="0">
                <a:latin typeface="Browallia New" pitchFamily="34" charset="-34"/>
                <a:cs typeface="Browallia New" pitchFamily="34" charset="-34"/>
              </a:rPr>
              <a:t>5.  เลี้ยงสัตว์  เสริมรายได้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755650" y="2635250"/>
            <a:ext cx="8064500" cy="2378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• </a:t>
            </a:r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PRE – HARVEST	VS. POST</a:t>
            </a:r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-</a:t>
            </a:r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HARVEST</a:t>
            </a:r>
          </a:p>
          <a:p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 DEVELOPED	  =  	10 – 20 %</a:t>
            </a:r>
          </a:p>
          <a:p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 DEVELOPING 	  =	50 %	</a:t>
            </a:r>
            <a:endParaRPr lang="th-TH" sz="5000" b="1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6327" name="WordArt 7"/>
          <p:cNvSpPr>
            <a:spLocks noChangeArrowheads="1" noChangeShapeType="1" noTextEdit="1"/>
          </p:cNvSpPr>
          <p:nvPr/>
        </p:nvSpPr>
        <p:spPr bwMode="auto">
          <a:xfrm>
            <a:off x="683568" y="876300"/>
            <a:ext cx="7992888" cy="1257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Browallia New"/>
                <a:cs typeface="Browallia New"/>
              </a:rPr>
              <a:t>3.4.3  การสูญเสียในระบบการผลิต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50825" y="1462088"/>
            <a:ext cx="8642350" cy="3292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55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3.4.3.1  </a:t>
            </a:r>
            <a:r>
              <a:rPr lang="th-TH" sz="55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การสูญเสียระหว่างการเพาะปลูก</a:t>
            </a:r>
          </a:p>
          <a:p>
            <a:r>
              <a:rPr lang="th-TH" sz="55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50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-  ต้นตาย		   	ข้าว </a:t>
            </a:r>
            <a:r>
              <a:rPr lang="en-US" sz="50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~ 30 % </a:t>
            </a:r>
            <a:r>
              <a:rPr lang="th-TH" sz="50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(ไทย)</a:t>
            </a:r>
          </a:p>
          <a:p>
            <a:r>
              <a:rPr lang="th-TH" sz="50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	-  ศัตรูพืช		   </a:t>
            </a:r>
            <a:r>
              <a:rPr lang="en-US" sz="50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	USA ~ 33</a:t>
            </a:r>
            <a:r>
              <a:rPr lang="en-US" sz="5000" b="1" baseline="30000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+</a:t>
            </a:r>
            <a:r>
              <a:rPr lang="en-US" sz="50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 %</a:t>
            </a:r>
          </a:p>
          <a:p>
            <a:r>
              <a:rPr lang="en-US" sz="50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	-  </a:t>
            </a:r>
            <a:r>
              <a:rPr lang="th-TH" sz="50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ภัยธรรมชาติ	โลก </a:t>
            </a:r>
            <a:r>
              <a:rPr lang="en-US" sz="50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~ 45 %</a:t>
            </a:r>
            <a:r>
              <a:rPr lang="th-TH" sz="50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	</a:t>
            </a:r>
          </a:p>
        </p:txBody>
      </p:sp>
      <p:sp>
        <p:nvSpPr>
          <p:cNvPr id="57349" name="AutoShape 5"/>
          <p:cNvSpPr>
            <a:spLocks/>
          </p:cNvSpPr>
          <p:nvPr/>
        </p:nvSpPr>
        <p:spPr bwMode="auto">
          <a:xfrm>
            <a:off x="4356100" y="2565400"/>
            <a:ext cx="287338" cy="1871663"/>
          </a:xfrm>
          <a:prstGeom prst="rightBrace">
            <a:avLst>
              <a:gd name="adj1" fmla="val 54282"/>
              <a:gd name="adj2" fmla="val 50000"/>
            </a:avLst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23850" y="1233488"/>
            <a:ext cx="8520113" cy="4283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55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3.4.3.2  การสูญเสียระหว่างการเก็บเกี่ยว</a:t>
            </a:r>
          </a:p>
          <a:p>
            <a:r>
              <a:rPr lang="th-TH" sz="5500" b="1" dirty="0">
                <a:solidFill>
                  <a:srgbClr val="0070C0"/>
                </a:solidFill>
                <a:latin typeface="Browallia New" pitchFamily="34" charset="-34"/>
                <a:cs typeface="Browallia New" pitchFamily="34" charset="-34"/>
              </a:rPr>
              <a:t>	     และการเก็บรักษา</a:t>
            </a:r>
          </a:p>
          <a:p>
            <a:r>
              <a:rPr lang="th-TH" sz="55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	-  การร่วงหล่น		-  ตกค้าง</a:t>
            </a:r>
          </a:p>
          <a:p>
            <a:r>
              <a:rPr lang="th-TH" sz="55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	-  เครื่องจักร </a:t>
            </a:r>
            <a:r>
              <a:rPr lang="en-US" sz="55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VS. </a:t>
            </a:r>
            <a:r>
              <a:rPr lang="th-TH" sz="55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พืช</a:t>
            </a:r>
          </a:p>
          <a:p>
            <a:r>
              <a:rPr lang="th-TH" sz="5500" b="1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	-  แมลง  สัตว์ในโรงเก็บ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539552" y="2420888"/>
            <a:ext cx="8209161" cy="34009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1975-80</a:t>
            </a:r>
          </a:p>
          <a:p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    </a:t>
            </a:r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SUSTAINABLE, SUSTAINABILITY</a:t>
            </a:r>
            <a:endParaRPr lang="th-TH" sz="5000" b="1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    กิจกรรม </a:t>
            </a:r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:  </a:t>
            </a:r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การไถพรวน  การใช้ปุ๋ย</a:t>
            </a:r>
          </a:p>
          <a:p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	       การอารักขาพืช		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 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11188" y="404813"/>
            <a:ext cx="4824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h-TH"/>
          </a:p>
        </p:txBody>
      </p:sp>
      <p:sp>
        <p:nvSpPr>
          <p:cNvPr id="59401" name="WordArt 9"/>
          <p:cNvSpPr>
            <a:spLocks noChangeArrowheads="1" noChangeShapeType="1" noTextEdit="1"/>
          </p:cNvSpPr>
          <p:nvPr/>
        </p:nvSpPr>
        <p:spPr bwMode="auto">
          <a:xfrm>
            <a:off x="755650" y="476250"/>
            <a:ext cx="7993063" cy="968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Browallia New"/>
                <a:cs typeface="Browallia New"/>
              </a:rPr>
              <a:t>3.4.4  ผลกระทบต่อสิ่งแวดล้อม </a:t>
            </a:r>
          </a:p>
        </p:txBody>
      </p:sp>
      <p:sp>
        <p:nvSpPr>
          <p:cNvPr id="59402" name="WordArt 10"/>
          <p:cNvSpPr>
            <a:spLocks noChangeArrowheads="1" noChangeShapeType="1" noTextEdit="1"/>
          </p:cNvSpPr>
          <p:nvPr/>
        </p:nvSpPr>
        <p:spPr bwMode="auto">
          <a:xfrm>
            <a:off x="2267744" y="1340768"/>
            <a:ext cx="4103687" cy="598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Browallia New"/>
                <a:cs typeface="Browallia New"/>
              </a:rPr>
              <a:t>ขณะทำการผลิต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68313" y="1038225"/>
            <a:ext cx="8351837" cy="46958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7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3.4.4.1  การไถพรวน</a:t>
            </a:r>
          </a:p>
          <a:p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ไถ, พรวน</a:t>
            </a: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; </a:t>
            </a:r>
            <a:r>
              <a:rPr lang="th-TH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พืชเดี่ยว</a:t>
            </a: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; </a:t>
            </a:r>
            <a:b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       </a:t>
            </a:r>
            <a:r>
              <a:rPr lang="th-TH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การพังทลายของดิน (</a:t>
            </a: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EROSION</a:t>
            </a:r>
            <a:r>
              <a:rPr lang="th-TH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;</a:t>
            </a:r>
            <a:endParaRPr lang="th-TH" sz="5600" b="1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เกิดตะกอนทับถม (</a:t>
            </a: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SILTING UP);</a:t>
            </a:r>
            <a:b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       </a:t>
            </a:r>
            <a:r>
              <a:rPr lang="th-TH" sz="56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ปนเปื้อน</a:t>
            </a:r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11138"/>
            <a:ext cx="8281168" cy="14176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ตาราง   อัตราการชะล้างพังทลายของดิน (กก./ไร่)</a:t>
            </a:r>
            <a:b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</a:b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	     ของประเทศไทย ปี 2537</a:t>
            </a:r>
          </a:p>
        </p:txBody>
      </p:sp>
      <p:graphicFrame>
        <p:nvGraphicFramePr>
          <p:cNvPr id="61654" name="Group 214"/>
          <p:cNvGraphicFramePr>
            <a:graphicFrameLocks noGrp="1"/>
          </p:cNvGraphicFramePr>
          <p:nvPr>
            <p:ph type="tbl" idx="1"/>
          </p:nvPr>
        </p:nvGraphicFramePr>
        <p:xfrm>
          <a:off x="467544" y="1920875"/>
          <a:ext cx="8208144" cy="453390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071959"/>
                <a:gridCol w="1432772"/>
                <a:gridCol w="1514124"/>
                <a:gridCol w="1595475"/>
                <a:gridCol w="1593814"/>
              </a:tblGrid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การใช้พื้นที่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NE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N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นาข้าว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4.8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3.2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3.2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4.8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พืชไร่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540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514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146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920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ไม้ผล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346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328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197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173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ผัก+ไม้ดอก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58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32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34</a:t>
                      </a:r>
                      <a:endParaRPr kumimoji="0" lang="th-TH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99</a:t>
                      </a: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รวม</a:t>
                      </a:r>
                      <a:endParaRPr kumimoji="0" lang="th-TH" sz="4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1700</a:t>
                      </a:r>
                      <a:endParaRPr kumimoji="0" lang="th-TH" sz="4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1500</a:t>
                      </a:r>
                      <a:endParaRPr kumimoji="0" lang="th-TH" sz="4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1300</a:t>
                      </a:r>
                      <a:endParaRPr kumimoji="0" lang="th-TH" sz="4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2200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AutoShap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cube">
            <a:avLst>
              <a:gd name="adj" fmla="val 7370"/>
            </a:avLst>
          </a:prstGeom>
          <a:gradFill rotWithShape="1">
            <a:gsLst>
              <a:gs pos="0">
                <a:srgbClr val="FF6600"/>
              </a:gs>
              <a:gs pos="100000">
                <a:srgbClr val="FFFF66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pic>
        <p:nvPicPr>
          <p:cNvPr id="167939" name="Picture 3" descr="File0012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606425" y="952500"/>
            <a:ext cx="7489825" cy="54149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900113" y="240227"/>
            <a:ext cx="7056437" cy="298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r>
              <a:rPr lang="th-TH" sz="70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ข้าวในประเทศไทย</a:t>
            </a:r>
          </a:p>
          <a:p>
            <a:r>
              <a:rPr lang="th-TH" sz="6000" b="1" dirty="0"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6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นาปี (ฝน) พ.ค. – ต.ค. </a:t>
            </a:r>
          </a:p>
          <a:p>
            <a:r>
              <a:rPr lang="th-TH" sz="6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	นาปรัง (แล้ง) ธ.ค. – เม.ย.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 descr="7_Soil Erosion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611188" y="684213"/>
            <a:ext cx="691356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3.4.4.2  การใช้ปุ๋ย</a:t>
            </a:r>
          </a:p>
          <a:p>
            <a:r>
              <a:rPr lang="th-TH" sz="60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5500" b="1" dirty="0">
                <a:latin typeface="Browallia New" pitchFamily="34" charset="-34"/>
                <a:cs typeface="Browallia New" pitchFamily="34" charset="-34"/>
              </a:rPr>
              <a:t>พืชต้องการมาก </a:t>
            </a:r>
            <a:r>
              <a:rPr lang="en-US" sz="5500" b="1" dirty="0">
                <a:latin typeface="Browallia New" pitchFamily="34" charset="-34"/>
                <a:cs typeface="Browallia New" pitchFamily="34" charset="-34"/>
              </a:rPr>
              <a:t>:  N   	P	K</a:t>
            </a:r>
          </a:p>
          <a:p>
            <a:pPr>
              <a:spcBef>
                <a:spcPct val="30000"/>
              </a:spcBef>
            </a:pPr>
            <a:r>
              <a:rPr lang="th-TH" sz="5500" b="1" dirty="0">
                <a:latin typeface="Browallia New" pitchFamily="34" charset="-34"/>
                <a:cs typeface="Browallia New" pitchFamily="34" charset="-34"/>
              </a:rPr>
              <a:t>	ปุ๋ย </a:t>
            </a:r>
            <a:r>
              <a:rPr lang="en-US" sz="5500" b="1" dirty="0">
                <a:latin typeface="Browallia New" pitchFamily="34" charset="-34"/>
                <a:cs typeface="Browallia New" pitchFamily="34" charset="-34"/>
              </a:rPr>
              <a:t>:  </a:t>
            </a:r>
            <a:r>
              <a:rPr lang="th-TH" sz="5500" b="1" dirty="0">
                <a:latin typeface="Browallia New" pitchFamily="34" charset="-34"/>
                <a:cs typeface="Browallia New" pitchFamily="34" charset="-34"/>
              </a:rPr>
              <a:t>อินทรีย์  อนินทรีย์</a:t>
            </a:r>
            <a:endParaRPr lang="en-US" sz="5500" b="1" dirty="0">
              <a:latin typeface="Browallia New" pitchFamily="34" charset="-34"/>
              <a:cs typeface="Browallia New" pitchFamily="34" charset="-34"/>
            </a:endParaRPr>
          </a:p>
          <a:p>
            <a:pPr>
              <a:spcBef>
                <a:spcPct val="30000"/>
              </a:spcBef>
            </a:pPr>
            <a:r>
              <a:rPr lang="en-US" sz="5500" b="1" dirty="0"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5500" b="1" dirty="0">
                <a:latin typeface="Browallia New" pitchFamily="34" charset="-34"/>
                <a:cs typeface="Browallia New" pitchFamily="34" charset="-34"/>
              </a:rPr>
              <a:t>ชะล้าง </a:t>
            </a:r>
            <a:r>
              <a:rPr lang="en-US" sz="5500" b="1" dirty="0">
                <a:latin typeface="Browallia New" pitchFamily="34" charset="-34"/>
                <a:cs typeface="Browallia New" pitchFamily="34" charset="-34"/>
              </a:rPr>
              <a:t>(LEACHING) :</a:t>
            </a:r>
            <a:endParaRPr lang="th-TH" sz="6000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351588" y="36449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5364088" y="1895567"/>
            <a:ext cx="504825" cy="576262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4211960" y="2492896"/>
            <a:ext cx="1152128" cy="43180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V="1">
            <a:off x="5292080" y="2564904"/>
            <a:ext cx="216024" cy="432816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1547813" y="4987925"/>
            <a:ext cx="62341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5500" b="1">
                <a:latin typeface="Browallia New" pitchFamily="34" charset="-34"/>
                <a:cs typeface="Browallia New" pitchFamily="34" charset="-34"/>
              </a:rPr>
              <a:t>NO</a:t>
            </a:r>
            <a:r>
              <a:rPr lang="en-US" sz="5500" b="1" baseline="-25000">
                <a:latin typeface="Browallia New" pitchFamily="34" charset="-34"/>
                <a:cs typeface="Browallia New" pitchFamily="34" charset="-34"/>
              </a:rPr>
              <a:t>3</a:t>
            </a:r>
            <a:r>
              <a:rPr lang="en-US" sz="5500" b="1" baseline="30000">
                <a:latin typeface="Browallia New" pitchFamily="34" charset="-34"/>
                <a:cs typeface="Browallia New" pitchFamily="34" charset="-34"/>
              </a:rPr>
              <a:t>-</a:t>
            </a:r>
            <a:r>
              <a:rPr lang="en-US" sz="5500" b="1">
                <a:latin typeface="Browallia New" pitchFamily="34" charset="-34"/>
                <a:cs typeface="Browallia New" pitchFamily="34" charset="-34"/>
              </a:rPr>
              <a:t> (Nitrate) </a:t>
            </a:r>
            <a:r>
              <a:rPr lang="en-US" sz="5500" b="1">
                <a:latin typeface="Browallia New" pitchFamily="34" charset="-34"/>
                <a:cs typeface="Browallia New" pitchFamily="34" charset="-34"/>
                <a:sym typeface="Symbol" pitchFamily="18" charset="2"/>
              </a:rPr>
              <a:t> 50 </a:t>
            </a:r>
            <a:r>
              <a:rPr lang="th-TH" sz="5500" b="1">
                <a:latin typeface="Browallia New" pitchFamily="34" charset="-34"/>
                <a:cs typeface="Browallia New" pitchFamily="34" charset="-34"/>
                <a:sym typeface="Symbol" pitchFamily="18" charset="2"/>
              </a:rPr>
              <a:t>มก./ลิตร</a:t>
            </a:r>
            <a:r>
              <a:rPr lang="en-US" sz="5500" b="1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  <a:sym typeface="Symbol" pitchFamily="18" charset="2"/>
              </a:rPr>
              <a:t> </a:t>
            </a:r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 flipH="1">
            <a:off x="4714875" y="5114925"/>
            <a:ext cx="1444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239838" y="889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th-TH">
              <a:latin typeface="Angsana New" pitchFamily="18" charset="-34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971550" y="573088"/>
            <a:ext cx="7383463" cy="57308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ปนเปื้อนแหล่งน้ำ </a:t>
            </a:r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:</a:t>
            </a:r>
          </a:p>
          <a:p>
            <a:r>
              <a:rPr lang="en-US" sz="6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ผิวดิน	</a:t>
            </a:r>
            <a:r>
              <a:rPr lang="en-US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EUTROPHICATION</a:t>
            </a:r>
          </a:p>
          <a:p>
            <a:r>
              <a:rPr lang="en-US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ใต้ดิน</a:t>
            </a:r>
          </a:p>
          <a:p>
            <a:r>
              <a:rPr lang="th-TH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น้ำดื่ม </a:t>
            </a:r>
            <a:r>
              <a:rPr lang="en-US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NO</a:t>
            </a:r>
            <a:r>
              <a:rPr lang="en-US" sz="5000" b="1" baseline="-2500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3</a:t>
            </a:r>
            <a:r>
              <a:rPr lang="en-US" sz="5000" b="1" baseline="3000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-</a:t>
            </a:r>
            <a:r>
              <a:rPr lang="en-US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สูง </a:t>
            </a:r>
            <a:r>
              <a:rPr lang="en-US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:  BLUE BABY</a:t>
            </a:r>
          </a:p>
          <a:p>
            <a:r>
              <a:rPr lang="en-US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SYNDROME </a:t>
            </a:r>
            <a:r>
              <a:rPr lang="th-TH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หรือ </a:t>
            </a:r>
            <a:r>
              <a:rPr lang="en-US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METHAEMOGLOB-</a:t>
            </a:r>
          </a:p>
          <a:p>
            <a:r>
              <a:rPr lang="en-US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			      LINAEMIA</a:t>
            </a:r>
            <a:endParaRPr lang="th-TH" sz="5000" b="1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มะเร็งกระเพาะอาหาร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>
          <a:xfrm>
            <a:off x="576263" y="215900"/>
            <a:ext cx="7812161" cy="184467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th-TH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ตาราง     อัตราการใช้ปุ๋ยเคมีของประเทศต่าง ๆ</a:t>
            </a:r>
            <a:br>
              <a:rPr lang="th-TH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</a:br>
            <a:r>
              <a:rPr lang="th-TH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               ในทวีปเอเชีย (2532/33) </a:t>
            </a:r>
            <a:r>
              <a:rPr lang="en-US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</a:br>
            <a:r>
              <a:rPr lang="en-US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               (kg </a:t>
            </a:r>
            <a:r>
              <a:rPr lang="th-TH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ของ </a:t>
            </a:r>
            <a:r>
              <a:rPr lang="en-US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N+P</a:t>
            </a:r>
            <a:r>
              <a:rPr lang="en-US" sz="4500" b="1" baseline="-25000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2</a:t>
            </a:r>
            <a:r>
              <a:rPr lang="en-US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O</a:t>
            </a:r>
            <a:r>
              <a:rPr lang="en-US" sz="4500" b="1" baseline="-25000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5</a:t>
            </a:r>
            <a:r>
              <a:rPr lang="en-US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+K</a:t>
            </a:r>
            <a:r>
              <a:rPr lang="en-US" sz="4500" b="1" baseline="-25000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2</a:t>
            </a:r>
            <a:r>
              <a:rPr lang="en-US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O</a:t>
            </a:r>
            <a:r>
              <a:rPr lang="th-TH" sz="4500" b="1" dirty="0">
                <a:solidFill>
                  <a:schemeClr val="tx1"/>
                </a:solidFill>
                <a:effectLst/>
                <a:latin typeface="Browallia New" pitchFamily="34" charset="-34"/>
                <a:cs typeface="Browallia New" pitchFamily="34" charset="-34"/>
              </a:rPr>
              <a:t>/ไร่)</a:t>
            </a:r>
          </a:p>
        </p:txBody>
      </p:sp>
      <p:graphicFrame>
        <p:nvGraphicFramePr>
          <p:cNvPr id="67693" name="Group 109"/>
          <p:cNvGraphicFramePr>
            <a:graphicFrameLocks noGrp="1"/>
          </p:cNvGraphicFramePr>
          <p:nvPr>
            <p:ph type="tbl" idx="1"/>
          </p:nvPr>
        </p:nvGraphicFramePr>
        <p:xfrm>
          <a:off x="611560" y="2324100"/>
          <a:ext cx="7776864" cy="38100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888431"/>
                <a:gridCol w="3888433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ประเทศ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อัตรา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เกาหลี </a:t>
                      </a: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S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68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           N</a:t>
                      </a:r>
                      <a:endParaRPr kumimoji="0" lang="th-TH" sz="4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65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จีน</a:t>
                      </a:r>
                      <a:endParaRPr kumimoji="0" lang="th-TH" sz="4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42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มาเลเซีย</a:t>
                      </a:r>
                      <a:endParaRPr kumimoji="0" lang="th-TH" sz="4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</a:t>
                      </a:r>
                      <a:endParaRPr kumimoji="0" lang="th-TH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624" y="332656"/>
            <a:ext cx="7056784" cy="113982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th-TH" sz="45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owallia New" pitchFamily="34" charset="-34"/>
                <a:cs typeface="Browallia New" pitchFamily="34" charset="-34"/>
              </a:rPr>
              <a:t>ตาราง     (ต่อ)</a:t>
            </a:r>
          </a:p>
        </p:txBody>
      </p:sp>
      <p:graphicFrame>
        <p:nvGraphicFramePr>
          <p:cNvPr id="71759" name="Group 79"/>
          <p:cNvGraphicFramePr>
            <a:graphicFrameLocks noGrp="1"/>
          </p:cNvGraphicFramePr>
          <p:nvPr>
            <p:ph type="tbl" idx="1"/>
          </p:nvPr>
        </p:nvGraphicFramePr>
        <p:xfrm>
          <a:off x="1331913" y="1600200"/>
          <a:ext cx="6624637" cy="428783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464050"/>
                <a:gridCol w="2160587"/>
              </a:tblGrid>
              <a:tr h="74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ประเทศ</a:t>
                      </a:r>
                      <a:endParaRPr kumimoji="0" lang="th-TH" sz="4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อัตรา</a:t>
                      </a:r>
                      <a:endParaRPr kumimoji="0" lang="th-TH" sz="45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อินโดนีเซีย</a:t>
                      </a:r>
                      <a:endParaRPr kumimoji="0" lang="th-TH" sz="4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17</a:t>
                      </a:r>
                      <a:endParaRPr kumimoji="0" lang="th-TH" sz="4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ศรีลังกา</a:t>
                      </a:r>
                      <a:endParaRPr kumimoji="0" lang="th-TH" sz="4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17</a:t>
                      </a:r>
                      <a:endParaRPr kumimoji="0" lang="th-TH" sz="4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เวียดนาม</a:t>
                      </a:r>
                      <a:endParaRPr kumimoji="0" lang="th-TH" sz="45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13</a:t>
                      </a:r>
                      <a:endParaRPr kumimoji="0" lang="th-TH" sz="4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ฟิลิปปินส์</a:t>
                      </a:r>
                      <a:endParaRPr kumimoji="0" lang="th-TH" sz="45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  <a:endParaRPr kumimoji="0" lang="th-TH" sz="4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ไทย</a:t>
                      </a:r>
                      <a:endParaRPr kumimoji="0" lang="th-TH" sz="4500" b="1" i="0" u="none" strike="noStrike" cap="none" normalizeH="0" baseline="0" smtClean="0">
                        <a:ln>
                          <a:noFill/>
                        </a:ln>
                        <a:solidFill>
                          <a:srgbClr val="CC99FF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th-TH" sz="45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  <a:endParaRPr kumimoji="0" lang="th-TH" sz="4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99FF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23528" y="655638"/>
            <a:ext cx="8329935" cy="5365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56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3.4.4.3  การอารักขาพืช</a:t>
            </a:r>
          </a:p>
          <a:p>
            <a:r>
              <a:rPr lang="th-TH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5000" b="1" dirty="0">
                <a:solidFill>
                  <a:srgbClr val="FF9933"/>
                </a:solidFill>
                <a:latin typeface="Browallia New" pitchFamily="34" charset="-34"/>
                <a:cs typeface="Browallia New" pitchFamily="34" charset="-34"/>
              </a:rPr>
              <a:t>ทำไมต้องใช้สารเคมี ?</a:t>
            </a:r>
          </a:p>
          <a:p>
            <a:r>
              <a:rPr lang="th-TH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1.  การปลูกข้าว</a:t>
            </a:r>
          </a:p>
          <a:p>
            <a:r>
              <a:rPr lang="th-TH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2.  การปลูกฝ้าย</a:t>
            </a:r>
          </a:p>
          <a:p>
            <a:r>
              <a:rPr lang="th-TH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	</a:t>
            </a:r>
            <a:r>
              <a:rPr lang="th-TH" sz="50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ฝ้าย </a:t>
            </a:r>
            <a:r>
              <a:rPr lang="en-US" sz="50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BT  </a:t>
            </a:r>
            <a:r>
              <a:rPr lang="en-US" sz="5000" b="1" i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Bacillus </a:t>
            </a:r>
            <a:r>
              <a:rPr lang="en-US" sz="5000" b="1" i="1" dirty="0" err="1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thuringiensis</a:t>
            </a:r>
            <a:endParaRPr lang="en-US" sz="5000" b="1" i="1" dirty="0">
              <a:solidFill>
                <a:srgbClr val="FFFF66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5000" b="1" dirty="0">
                <a:solidFill>
                  <a:srgbClr val="FFFF66"/>
                </a:solidFill>
                <a:latin typeface="Browallia New" pitchFamily="34" charset="-34"/>
                <a:cs typeface="Browallia New" pitchFamily="34" charset="-34"/>
              </a:rPr>
              <a:t>          		       BACTERIA</a:t>
            </a:r>
          </a:p>
          <a:p>
            <a:r>
              <a:rPr lang="en-US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3.  </a:t>
            </a:r>
            <a:r>
              <a:rPr lang="th-TH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การปลูกผัก และผลไม้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652120" y="980728"/>
            <a:ext cx="320357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500" b="1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LATE BLIGHT</a:t>
            </a:r>
            <a:endParaRPr lang="th-TH" sz="5500" b="1">
              <a:solidFill>
                <a:srgbClr val="CC99FF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68313" y="568325"/>
            <a:ext cx="8161209" cy="565154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3.4.5  กิจกรรมทางการเกษตรกับ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   การเปลี่ยนแปลงภูมิอากาศของโลก</a:t>
            </a:r>
          </a:p>
          <a:p>
            <a:pPr>
              <a:lnSpc>
                <a:spcPct val="90000"/>
              </a:lnSpc>
            </a:pPr>
            <a:r>
              <a:rPr lang="en-US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GLOBAL CLIMATE CHANGES </a:t>
            </a:r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มีหลาย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เรื่อง</a:t>
            </a:r>
          </a:p>
          <a:p>
            <a:pPr>
              <a:lnSpc>
                <a:spcPct val="90000"/>
              </a:lnSpc>
            </a:pPr>
            <a:r>
              <a:rPr lang="th-TH" sz="50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GLOBAL WARMING</a:t>
            </a:r>
          </a:p>
          <a:p>
            <a:pPr>
              <a:lnSpc>
                <a:spcPct val="90000"/>
              </a:lnSpc>
            </a:pPr>
            <a:r>
              <a:rPr lang="en-US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GREENHOUSE EFFECTS</a:t>
            </a:r>
          </a:p>
          <a:p>
            <a:pPr>
              <a:lnSpc>
                <a:spcPct val="90000"/>
              </a:lnSpc>
            </a:pPr>
            <a:r>
              <a:rPr lang="en-US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ก๊าซ 	</a:t>
            </a:r>
            <a:r>
              <a:rPr lang="th-TH" sz="5000" b="1" dirty="0" smtClean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ดูดกลืน</a:t>
            </a:r>
            <a:r>
              <a:rPr lang="th-TH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HEAT</a:t>
            </a:r>
          </a:p>
          <a:p>
            <a:pPr>
              <a:lnSpc>
                <a:spcPct val="90000"/>
              </a:lnSpc>
            </a:pPr>
            <a:r>
              <a:rPr lang="en-US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	</a:t>
            </a:r>
            <a:r>
              <a:rPr lang="th-TH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        แผ่ (รังสี)	</a:t>
            </a:r>
            <a:r>
              <a:rPr lang="en-US" sz="5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HEAT</a:t>
            </a:r>
            <a:endParaRPr lang="th-TH" sz="5000" b="1" dirty="0">
              <a:solidFill>
                <a:srgbClr val="CC99FF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39553" y="765175"/>
            <a:ext cx="8208912" cy="51974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0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GREENHOUSE	GAS  </a:t>
            </a:r>
            <a:r>
              <a:rPr lang="th-TH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หรือ</a:t>
            </a:r>
          </a:p>
          <a:p>
            <a:r>
              <a:rPr lang="th-TH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ANTHROPOGENIC  GAS</a:t>
            </a:r>
          </a:p>
          <a:p>
            <a:r>
              <a:rPr lang="th-TH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คือ</a:t>
            </a:r>
          </a:p>
          <a:p>
            <a:r>
              <a:rPr lang="th-TH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CO</a:t>
            </a:r>
            <a:r>
              <a:rPr lang="en-US" sz="5500" b="1" baseline="-25000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2</a:t>
            </a:r>
            <a:r>
              <a:rPr lang="en-US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 CH</a:t>
            </a:r>
            <a:r>
              <a:rPr lang="en-US" sz="5500" b="1" baseline="-25000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4</a:t>
            </a:r>
            <a:r>
              <a:rPr lang="en-US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 N</a:t>
            </a:r>
            <a:r>
              <a:rPr lang="en-US" sz="5500" b="1" baseline="-25000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2</a:t>
            </a:r>
            <a:r>
              <a:rPr lang="en-US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O</a:t>
            </a:r>
            <a:r>
              <a:rPr lang="en-US" sz="5500" b="1" baseline="-25000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O</a:t>
            </a:r>
            <a:r>
              <a:rPr lang="en-US" sz="5500" b="1" baseline="-25000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3</a:t>
            </a:r>
            <a:r>
              <a:rPr lang="en-US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  CFC ’s</a:t>
            </a:r>
            <a:endParaRPr lang="en-US" sz="5500" b="1" baseline="-25000" dirty="0">
              <a:solidFill>
                <a:srgbClr val="66FF33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5500" b="1" baseline="-25000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en-US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TROPOSPHERE</a:t>
            </a:r>
          </a:p>
          <a:p>
            <a:r>
              <a:rPr lang="en-US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	STRATOSPHERE – </a:t>
            </a:r>
            <a:r>
              <a:rPr lang="th-TH" sz="5500" b="1" dirty="0">
                <a:solidFill>
                  <a:srgbClr val="66FF33"/>
                </a:solidFill>
                <a:latin typeface="Browallia New" pitchFamily="34" charset="-34"/>
                <a:cs typeface="Browallia New" pitchFamily="34" charset="-34"/>
              </a:rPr>
              <a:t>รูโหว่</a:t>
            </a:r>
            <a:r>
              <a:rPr lang="th-TH" sz="5500" b="1" dirty="0">
                <a:solidFill>
                  <a:srgbClr val="CC99FF"/>
                </a:solidFill>
                <a:latin typeface="Browallia New" pitchFamily="34" charset="-34"/>
                <a:cs typeface="Browallia New" pitchFamily="34" charset="-34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เรือนกระจก2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 bwMode="auto">
          <a:xfrm>
            <a:off x="79375" y="63500"/>
            <a:ext cx="8972550" cy="6742113"/>
          </a:xfrm>
          <a:prstGeom prst="rect">
            <a:avLst/>
          </a:prstGeom>
          <a:noFill/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2895600" y="838200"/>
            <a:ext cx="594360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1593903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th-TH" sz="36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กิจกรรมต่างๆที่ทำให้ก๊าซเรือนกระจก</a:t>
            </a:r>
          </a:p>
          <a:p>
            <a:pPr algn="ctr"/>
            <a:r>
              <a:rPr lang="th-TH" sz="3600" b="1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ในบรรยากาศมีปริมาณเพิ่มขึ้นดังนี้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ozoneloi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684213" y="144463"/>
            <a:ext cx="7596187" cy="659765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6227763" y="219075"/>
            <a:ext cx="20875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b="1">
                <a:latin typeface="Browallia New" pitchFamily="34" charset="-34"/>
                <a:cs typeface="Browallia New" pitchFamily="34" charset="-34"/>
              </a:rPr>
              <a:t>O</a:t>
            </a:r>
            <a:r>
              <a:rPr lang="en-US" sz="4800" b="1" baseline="-25000">
                <a:latin typeface="Browallia New" pitchFamily="34" charset="-34"/>
                <a:cs typeface="Browallia New" pitchFamily="34" charset="-34"/>
              </a:rPr>
              <a:t>3</a:t>
            </a:r>
            <a:r>
              <a:rPr lang="en-US" sz="4800" b="1">
                <a:latin typeface="Browallia New" pitchFamily="34" charset="-34"/>
                <a:cs typeface="Browallia New" pitchFamily="34" charset="-34"/>
              </a:rPr>
              <a:t> HOLE</a:t>
            </a:r>
            <a:endParaRPr lang="th-TH" sz="9600" b="1"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5750492</TotalTime>
  <Words>1024</Words>
  <Application>Microsoft Office PowerPoint</Application>
  <PresentationFormat>On-screen Show (4:3)</PresentationFormat>
  <Paragraphs>543</Paragraphs>
  <Slides>131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131</vt:i4>
      </vt:variant>
    </vt:vector>
  </HeadingPairs>
  <TitlesOfParts>
    <vt:vector size="133" baseType="lpstr">
      <vt:lpstr>Concourse</vt:lpstr>
      <vt:lpstr>1_Concourse</vt:lpstr>
      <vt:lpstr>Slide 1</vt:lpstr>
      <vt:lpstr>ขอบเขตการบรรยาย (scope)</vt:lpstr>
      <vt:lpstr>3.4  แหล่งผลิตอาหารจากการปลูกพืชของโลก        3.4.1  แหล่งผลิตและการกระจายตัว  </vt:lpstr>
      <vt:lpstr>3.4.1.1  ธัญพืช             1 Ha =  6.25 ไร่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ตาราง   อัตราการชะล้างพังทลายของดิน (กก./ไร่)       ของประเทศไทย ปี 2537</vt:lpstr>
      <vt:lpstr>Slide 90</vt:lpstr>
      <vt:lpstr>Slide 91</vt:lpstr>
      <vt:lpstr>Slide 92</vt:lpstr>
      <vt:lpstr>ตาราง     อัตราการใช้ปุ๋ยเคมีของประเทศต่าง ๆ                ในทวีปเอเชีย (2532/33)                 (kg ของ N+P2O5+K2O/ไร่)</vt:lpstr>
      <vt:lpstr>ตาราง     (ต่อ)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Food miles</vt:lpstr>
      <vt:lpstr>Slide 109</vt:lpstr>
      <vt:lpstr>Slide 110</vt:lpstr>
      <vt:lpstr>“จับตา” ความมั่นคงทางอาหาร (Food Security Watch)</vt:lpstr>
      <vt:lpstr>Slide 112</vt:lpstr>
      <vt:lpstr>I.  Land Grabbing</vt:lpstr>
      <vt:lpstr>ลักษณะการดำเนินการ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cat</dc:creator>
  <cp:lastModifiedBy>i5june02</cp:lastModifiedBy>
  <cp:revision>177</cp:revision>
  <dcterms:created xsi:type="dcterms:W3CDTF">2006-06-28T02:04:15Z</dcterms:created>
  <dcterms:modified xsi:type="dcterms:W3CDTF">2013-07-12T06:52:03Z</dcterms:modified>
</cp:coreProperties>
</file>