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258" r:id="rId4"/>
    <p:sldId id="259" r:id="rId5"/>
    <p:sldId id="260" r:id="rId6"/>
    <p:sldId id="261" r:id="rId7"/>
    <p:sldId id="312" r:id="rId8"/>
    <p:sldId id="262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2" r:id="rId17"/>
    <p:sldId id="270" r:id="rId18"/>
    <p:sldId id="276" r:id="rId19"/>
    <p:sldId id="274" r:id="rId20"/>
    <p:sldId id="275" r:id="rId21"/>
    <p:sldId id="277" r:id="rId22"/>
    <p:sldId id="283" r:id="rId23"/>
    <p:sldId id="278" r:id="rId24"/>
    <p:sldId id="281" r:id="rId25"/>
    <p:sldId id="282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9" r:id="rId39"/>
    <p:sldId id="305" r:id="rId40"/>
    <p:sldId id="300" r:id="rId41"/>
    <p:sldId id="297" r:id="rId42"/>
    <p:sldId id="298" r:id="rId43"/>
    <p:sldId id="313" r:id="rId44"/>
    <p:sldId id="302" r:id="rId45"/>
    <p:sldId id="303" r:id="rId46"/>
    <p:sldId id="304" r:id="rId47"/>
    <p:sldId id="307" r:id="rId48"/>
    <p:sldId id="308" r:id="rId49"/>
    <p:sldId id="309" r:id="rId50"/>
    <p:sldId id="310" r:id="rId51"/>
    <p:sldId id="311" r:id="rId5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1F813-8B7D-45F8-B3F5-F62E045C782E}" type="datetimeFigureOut">
              <a:rPr lang="th-TH" smtClean="0"/>
              <a:pPr/>
              <a:t>12/11/57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7CBB3-4CD2-4737-A9AB-8F7D0FDF838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95D1F-2510-415D-83E4-D94CC5454B3D}" type="datetimeFigureOut">
              <a:rPr lang="th-TH" smtClean="0"/>
              <a:pPr/>
              <a:t>12/11/57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775B6-7384-4676-9D3F-A01AD59D4C5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775B6-7384-4676-9D3F-A01AD59D4C51}" type="slidenum">
              <a:rPr lang="th-TH" smtClean="0"/>
              <a:pPr/>
              <a:t>2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775B6-7384-4676-9D3F-A01AD59D4C51}" type="slidenum">
              <a:rPr lang="th-TH" smtClean="0"/>
              <a:pPr/>
              <a:t>27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E217-D58C-42C9-AE21-C942AC7C317E}" type="datetimeFigureOut">
              <a:rPr lang="th-TH" smtClean="0"/>
              <a:pPr/>
              <a:t>12/11/57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7A2B-14C8-41B5-8A31-09FC5C315C7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E217-D58C-42C9-AE21-C942AC7C317E}" type="datetimeFigureOut">
              <a:rPr lang="th-TH" smtClean="0"/>
              <a:pPr/>
              <a:t>12/11/57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7A2B-14C8-41B5-8A31-09FC5C315C7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E217-D58C-42C9-AE21-C942AC7C317E}" type="datetimeFigureOut">
              <a:rPr lang="th-TH" smtClean="0"/>
              <a:pPr/>
              <a:t>12/11/57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7A2B-14C8-41B5-8A31-09FC5C315C7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E217-D58C-42C9-AE21-C942AC7C317E}" type="datetimeFigureOut">
              <a:rPr lang="th-TH" smtClean="0"/>
              <a:pPr/>
              <a:t>12/11/57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7A2B-14C8-41B5-8A31-09FC5C315C7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E217-D58C-42C9-AE21-C942AC7C317E}" type="datetimeFigureOut">
              <a:rPr lang="th-TH" smtClean="0"/>
              <a:pPr/>
              <a:t>12/11/57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7A2B-14C8-41B5-8A31-09FC5C315C7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E217-D58C-42C9-AE21-C942AC7C317E}" type="datetimeFigureOut">
              <a:rPr lang="th-TH" smtClean="0"/>
              <a:pPr/>
              <a:t>12/11/57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7A2B-14C8-41B5-8A31-09FC5C315C7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E217-D58C-42C9-AE21-C942AC7C317E}" type="datetimeFigureOut">
              <a:rPr lang="th-TH" smtClean="0"/>
              <a:pPr/>
              <a:t>12/11/57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7A2B-14C8-41B5-8A31-09FC5C315C7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E217-D58C-42C9-AE21-C942AC7C317E}" type="datetimeFigureOut">
              <a:rPr lang="th-TH" smtClean="0"/>
              <a:pPr/>
              <a:t>12/11/57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7A2B-14C8-41B5-8A31-09FC5C315C7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E217-D58C-42C9-AE21-C942AC7C317E}" type="datetimeFigureOut">
              <a:rPr lang="th-TH" smtClean="0"/>
              <a:pPr/>
              <a:t>12/11/57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7A2B-14C8-41B5-8A31-09FC5C315C7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E217-D58C-42C9-AE21-C942AC7C317E}" type="datetimeFigureOut">
              <a:rPr lang="th-TH" smtClean="0"/>
              <a:pPr/>
              <a:t>12/11/57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7A2B-14C8-41B5-8A31-09FC5C315C7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E217-D58C-42C9-AE21-C942AC7C317E}" type="datetimeFigureOut">
              <a:rPr lang="th-TH" smtClean="0"/>
              <a:pPr/>
              <a:t>12/11/57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7A2B-14C8-41B5-8A31-09FC5C315C7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DE217-D58C-42C9-AE21-C942AC7C317E}" type="datetimeFigureOut">
              <a:rPr lang="th-TH" smtClean="0"/>
              <a:pPr/>
              <a:t>12/11/57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37A2B-14C8-41B5-8A31-09FC5C315C78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Literature of the 18</a:t>
            </a:r>
            <a:r>
              <a:rPr lang="en-US" baseline="30000" dirty="0" smtClean="0">
                <a:solidFill>
                  <a:srgbClr val="C00000"/>
                </a:solidFill>
              </a:rPr>
              <a:t>th</a:t>
            </a:r>
            <a:r>
              <a:rPr lang="en-US" dirty="0" smtClean="0">
                <a:solidFill>
                  <a:srgbClr val="C00000"/>
                </a:solidFill>
              </a:rPr>
              <a:t> Century</a:t>
            </a:r>
            <a:br>
              <a:rPr lang="en-US" dirty="0" smtClean="0">
                <a:solidFill>
                  <a:srgbClr val="C00000"/>
                </a:solidFill>
              </a:rPr>
            </a:b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Literature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Ren</a:t>
            </a:r>
            <a:r>
              <a:rPr lang="en-US" dirty="0" smtClean="0"/>
              <a:t>é Descartes</a:t>
            </a:r>
            <a:endParaRPr lang="en-US" dirty="0" smtClean="0">
              <a:sym typeface="Wingdings"/>
            </a:endParaRP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/>
              <a:t>Father of Modern Philosophy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</a:t>
            </a:r>
          </a:p>
          <a:p>
            <a:pPr algn="ctr">
              <a:buNone/>
            </a:pPr>
            <a:r>
              <a:rPr lang="en-US" i="1" dirty="0" smtClean="0">
                <a:sym typeface="Wingdings"/>
              </a:rPr>
              <a:t>Passions of the Soul</a:t>
            </a:r>
            <a:endParaRPr lang="th-TH" i="1" dirty="0" smtClean="0">
              <a:sym typeface="Wingdings"/>
            </a:endParaRPr>
          </a:p>
          <a:p>
            <a:pPr algn="ctr">
              <a:buNone/>
            </a:pPr>
            <a:r>
              <a:rPr lang="en-US" i="1" dirty="0" smtClean="0">
                <a:sym typeface="Wingdings"/>
              </a:rPr>
              <a:t>The Description of the Human Body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h</a:t>
            </a:r>
            <a:r>
              <a:rPr lang="en-US" dirty="0" smtClean="0">
                <a:sym typeface="Wingdings"/>
              </a:rPr>
              <a:t>uman </a:t>
            </a:r>
            <a:r>
              <a:rPr lang="en-US" dirty="0" smtClean="0">
                <a:sym typeface="Wingdings"/>
              </a:rPr>
              <a:t>body </a:t>
            </a:r>
            <a:r>
              <a:rPr lang="en-US" dirty="0" smtClean="0">
                <a:sym typeface="Wingdings"/>
              </a:rPr>
              <a:t>works like a machine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mind </a:t>
            </a:r>
            <a:r>
              <a:rPr lang="en-US" dirty="0" smtClean="0">
                <a:sym typeface="Wingdings"/>
              </a:rPr>
              <a:t>controls the body</a:t>
            </a:r>
            <a:endParaRPr lang="th-TH" dirty="0" smtClean="0">
              <a:sym typeface="Wingdings"/>
            </a:endParaRPr>
          </a:p>
          <a:p>
            <a:pPr algn="ctr">
              <a:buNone/>
            </a:pPr>
            <a:endParaRPr lang="th-TH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French Literature</a:t>
            </a:r>
            <a:endParaRPr lang="th-TH" sz="40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Montesquieu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</a:t>
            </a:r>
          </a:p>
          <a:p>
            <a:pPr algn="ctr">
              <a:buNone/>
            </a:pPr>
            <a:r>
              <a:rPr lang="en-US" i="1" dirty="0" err="1" smtClean="0">
                <a:sym typeface="Wingdings"/>
              </a:rPr>
              <a:t>Lettres</a:t>
            </a:r>
            <a:r>
              <a:rPr lang="en-US" i="1" dirty="0" smtClean="0">
                <a:sym typeface="Wingdings"/>
              </a:rPr>
              <a:t> </a:t>
            </a:r>
            <a:r>
              <a:rPr lang="en-US" i="1" dirty="0" err="1" smtClean="0">
                <a:sym typeface="Wingdings"/>
              </a:rPr>
              <a:t>Persannes</a:t>
            </a:r>
            <a:endParaRPr lang="en-US" i="1" dirty="0" smtClean="0">
              <a:sym typeface="Wingdings"/>
            </a:endParaRPr>
          </a:p>
          <a:p>
            <a:pPr algn="ctr">
              <a:buNone/>
            </a:pPr>
            <a:r>
              <a:rPr lang="en-US" i="1" dirty="0" smtClean="0">
                <a:sym typeface="Wingdings"/>
              </a:rPr>
              <a:t>(Persian Letters)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a satire based on the imaginary correspondence of a Persian visitor to Paris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pointing out the absurdities of French society</a:t>
            </a:r>
          </a:p>
          <a:p>
            <a:pPr algn="ctr">
              <a:buNone/>
            </a:pPr>
            <a:endParaRPr lang="en-US" i="1" dirty="0" smtClean="0">
              <a:sym typeface="Wingdings"/>
            </a:endParaRPr>
          </a:p>
          <a:p>
            <a:pPr algn="ctr">
              <a:buNone/>
            </a:pPr>
            <a:endParaRPr lang="th-TH" dirty="0" smtClean="0">
              <a:sym typeface="Wingdings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French Literature</a:t>
            </a:r>
            <a:endParaRPr lang="th-TH" sz="40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Montesquieu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</a:t>
            </a:r>
          </a:p>
          <a:p>
            <a:pPr algn="ctr">
              <a:buNone/>
            </a:pPr>
            <a:r>
              <a:rPr lang="en-US" i="1" dirty="0" smtClean="0">
                <a:sym typeface="Wingdings"/>
              </a:rPr>
              <a:t>De </a:t>
            </a:r>
            <a:r>
              <a:rPr lang="en-US" i="1" dirty="0" err="1" smtClean="0">
                <a:sym typeface="Wingdings"/>
              </a:rPr>
              <a:t>L’Esprit</a:t>
            </a:r>
            <a:r>
              <a:rPr lang="en-US" i="1" dirty="0" smtClean="0">
                <a:sym typeface="Wingdings"/>
              </a:rPr>
              <a:t> des Lois</a:t>
            </a:r>
          </a:p>
          <a:p>
            <a:pPr algn="ctr">
              <a:buNone/>
            </a:pPr>
            <a:r>
              <a:rPr lang="en-US" i="1" dirty="0" smtClean="0">
                <a:sym typeface="Wingdings"/>
              </a:rPr>
              <a:t>(The Spirit of the Laws)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a treatise on political theory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/>
              <a:t>enormous influence in Europe</a:t>
            </a:r>
            <a:endParaRPr lang="th-TH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French Literature</a:t>
            </a:r>
            <a:endParaRPr lang="th-TH" sz="40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François-Marie </a:t>
            </a:r>
            <a:r>
              <a:rPr lang="en-US" dirty="0" err="1" smtClean="0">
                <a:sym typeface="Wingdings"/>
              </a:rPr>
              <a:t>Arouet</a:t>
            </a:r>
            <a:r>
              <a:rPr lang="en-US" dirty="0" smtClean="0">
                <a:sym typeface="Wingdings"/>
              </a:rPr>
              <a:t> </a:t>
            </a:r>
          </a:p>
          <a:p>
            <a:pPr algn="ctr">
              <a:buNone/>
            </a:pPr>
            <a:r>
              <a:rPr lang="en-US" dirty="0" smtClean="0">
                <a:solidFill>
                  <a:srgbClr val="7030A0"/>
                </a:solidFill>
                <a:sym typeface="Wingdings"/>
              </a:rPr>
              <a:t>Voltaire</a:t>
            </a:r>
            <a:endParaRPr lang="th-TH" dirty="0">
              <a:solidFill>
                <a:srgbClr val="7030A0"/>
              </a:solidFill>
              <a:sym typeface="Wingdings"/>
            </a:endParaRPr>
          </a:p>
          <a:p>
            <a:pPr algn="ctr">
              <a:buNone/>
            </a:pPr>
            <a:r>
              <a:rPr lang="th-TH" dirty="0" smtClean="0">
                <a:sym typeface="Wingdings"/>
              </a:rPr>
              <a:t>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almost every </a:t>
            </a:r>
            <a:r>
              <a:rPr lang="en-US" dirty="0" err="1" smtClean="0">
                <a:sym typeface="Wingdings"/>
              </a:rPr>
              <a:t>litreary</a:t>
            </a:r>
            <a:r>
              <a:rPr lang="en-US" dirty="0" smtClean="0">
                <a:sym typeface="Wingdings"/>
              </a:rPr>
              <a:t> form: plays, poem, novels, essays, historical and scientific works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>
                <a:sym typeface="Wingdings"/>
              </a:rPr>
              <a:t>h</a:t>
            </a:r>
            <a:r>
              <a:rPr lang="en-US" dirty="0" smtClean="0">
                <a:sym typeface="Wingdings"/>
              </a:rPr>
              <a:t>is best-known novel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i="1" dirty="0" err="1" smtClean="0"/>
              <a:t>Candide</a:t>
            </a:r>
            <a:endParaRPr lang="en-US" i="1" dirty="0" smtClean="0"/>
          </a:p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endParaRPr lang="th-TH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err="1" smtClean="0"/>
              <a:t>Candide</a:t>
            </a:r>
            <a:endParaRPr lang="th-TH" sz="3200" i="1" dirty="0"/>
          </a:p>
        </p:txBody>
      </p:sp>
      <p:pic>
        <p:nvPicPr>
          <p:cNvPr id="4" name="รูปภาพ 14" descr="candide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219200"/>
            <a:ext cx="3017660" cy="451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French Literature</a:t>
            </a:r>
            <a:endParaRPr lang="th-TH" sz="40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Jean-Jacques Rousseau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</a:t>
            </a:r>
          </a:p>
          <a:p>
            <a:pPr algn="ctr">
              <a:buNone/>
            </a:pPr>
            <a:r>
              <a:rPr lang="en-US" i="1" dirty="0" smtClean="0">
                <a:sym typeface="Wingdings"/>
              </a:rPr>
              <a:t>Discourse on the Origin of Inequality</a:t>
            </a:r>
          </a:p>
          <a:p>
            <a:pPr algn="ctr">
              <a:buNone/>
            </a:pPr>
            <a:r>
              <a:rPr lang="en-US" i="1" dirty="0" smtClean="0">
                <a:sym typeface="Wingdings"/>
              </a:rPr>
              <a:t>The Social Contract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inspired political reforms or revolutions in America and France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influenced the romantic movement in the latter part of the 18</a:t>
            </a:r>
            <a:r>
              <a:rPr lang="en-US" baseline="30000" dirty="0" smtClean="0">
                <a:sym typeface="Wingdings"/>
              </a:rPr>
              <a:t>th</a:t>
            </a:r>
            <a:r>
              <a:rPr lang="en-US" dirty="0" smtClean="0">
                <a:sym typeface="Wingdings"/>
              </a:rPr>
              <a:t> century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h-TH" sz="3200" dirty="0"/>
          </a:p>
        </p:txBody>
      </p:sp>
      <p:pic>
        <p:nvPicPr>
          <p:cNvPr id="4" name="Picture 25" descr="roussea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3810000" cy="4777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D:\Year 2545\Media\MsKulvadee\Picture\Living World History\38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24400" y="1295400"/>
            <a:ext cx="3886200" cy="498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English Literature</a:t>
            </a:r>
            <a:endParaRPr lang="th-TH" sz="36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1. Poetry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2. Prose</a:t>
            </a:r>
            <a:endParaRPr lang="th-TH" dirty="0" smtClean="0">
              <a:sym typeface="Wingdings"/>
            </a:endParaRP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English leading poets and writers of the 18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</a:t>
            </a:r>
            <a:endParaRPr lang="th-TH" sz="2800" dirty="0"/>
          </a:p>
        </p:txBody>
      </p:sp>
      <p:pic>
        <p:nvPicPr>
          <p:cNvPr id="4" name="Picture 2" descr="D:\Year 2545\Media\MsKulvadee\Picture\English Writers\p2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7162800" cy="4841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Poetry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Alexander Pope</a:t>
            </a:r>
            <a:endParaRPr lang="th-TH" dirty="0" smtClean="0">
              <a:sym typeface="Wingdings"/>
            </a:endParaRPr>
          </a:p>
          <a:p>
            <a:pPr algn="ctr">
              <a:buNone/>
            </a:pPr>
            <a:r>
              <a:rPr lang="th-TH" dirty="0" smtClean="0">
                <a:sym typeface="Wingdings"/>
              </a:rPr>
              <a:t></a:t>
            </a:r>
          </a:p>
          <a:p>
            <a:pPr algn="ctr">
              <a:buNone/>
            </a:pPr>
            <a:r>
              <a:rPr lang="en-US" i="1" dirty="0" smtClean="0">
                <a:sym typeface="Wingdings"/>
              </a:rPr>
              <a:t>The Rape of the Lock</a:t>
            </a:r>
          </a:p>
          <a:p>
            <a:pPr algn="ctr">
              <a:buNone/>
            </a:pPr>
            <a:r>
              <a:rPr lang="en-US" i="1" dirty="0" err="1" smtClean="0">
                <a:sym typeface="Wingdings"/>
              </a:rPr>
              <a:t>Dunciad</a:t>
            </a:r>
            <a:endParaRPr lang="en-US" i="1" dirty="0" smtClean="0">
              <a:sym typeface="Wingdings"/>
            </a:endParaRP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satirical </a:t>
            </a:r>
            <a:r>
              <a:rPr lang="en-US" dirty="0" smtClean="0">
                <a:sym typeface="Wingdings"/>
              </a:rPr>
              <a:t>verse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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Homer’s </a:t>
            </a:r>
            <a:r>
              <a:rPr lang="en-US" i="1" dirty="0" err="1" smtClean="0">
                <a:sym typeface="Wingdings"/>
              </a:rPr>
              <a:t>Illiad</a:t>
            </a:r>
            <a:r>
              <a:rPr lang="en-US" i="1" dirty="0" smtClean="0">
                <a:sym typeface="Wingdings"/>
              </a:rPr>
              <a:t>, Odyssey</a:t>
            </a:r>
            <a:endParaRPr lang="th-TH" i="1" dirty="0" smtClean="0">
              <a:sym typeface="Wingdings"/>
            </a:endParaRPr>
          </a:p>
          <a:p>
            <a:pPr algn="ctr">
              <a:buNone/>
            </a:pPr>
            <a:endParaRPr lang="th-TH" dirty="0" smtClean="0">
              <a:sym typeface="Wingdings"/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18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Century</a:t>
            </a:r>
            <a:endParaRPr lang="th-TH" sz="40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C00000"/>
                </a:solidFill>
                <a:sym typeface="Wingdings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sym typeface="Wingdings"/>
              </a:rPr>
              <a:t>Age of Enlightenment</a:t>
            </a:r>
          </a:p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  <a:sym typeface="Wingdings"/>
              </a:rPr>
              <a:t>	    Age of </a:t>
            </a:r>
            <a:r>
              <a:rPr lang="en-US" sz="2800" dirty="0" smtClean="0">
                <a:solidFill>
                  <a:srgbClr val="C00000"/>
                </a:solidFill>
                <a:sym typeface="Wingdings"/>
              </a:rPr>
              <a:t>Reason</a:t>
            </a:r>
          </a:p>
          <a:p>
            <a:pPr indent="1204913">
              <a:buNone/>
            </a:pPr>
            <a:r>
              <a:rPr lang="th-TH" sz="2800" dirty="0" smtClean="0">
                <a:sym typeface="Wingdings"/>
              </a:rPr>
              <a:t></a:t>
            </a:r>
            <a:endParaRPr lang="en-US" sz="2800" dirty="0" smtClean="0">
              <a:sym typeface="Wingdings"/>
            </a:endParaRPr>
          </a:p>
          <a:p>
            <a:pPr indent="-61913">
              <a:buNone/>
            </a:pPr>
            <a:r>
              <a:rPr lang="en-US" sz="2800" dirty="0" smtClean="0">
                <a:solidFill>
                  <a:srgbClr val="00B050"/>
                </a:solidFill>
                <a:sym typeface="Wingdings"/>
              </a:rPr>
              <a:t>use </a:t>
            </a:r>
            <a:r>
              <a:rPr lang="en-US" sz="2800" dirty="0" smtClean="0">
                <a:solidFill>
                  <a:srgbClr val="00B050"/>
                </a:solidFill>
                <a:sym typeface="Wingdings"/>
              </a:rPr>
              <a:t>reason + advance </a:t>
            </a:r>
          </a:p>
          <a:p>
            <a:pPr indent="-225425">
              <a:buNone/>
            </a:pPr>
            <a:r>
              <a:rPr lang="en-US" sz="2800" dirty="0" smtClean="0">
                <a:solidFill>
                  <a:srgbClr val="00B050"/>
                </a:solidFill>
                <a:sym typeface="Wingdings"/>
              </a:rPr>
              <a:t>    knowledge through </a:t>
            </a:r>
          </a:p>
          <a:p>
            <a:pPr marL="515938" indent="-398463">
              <a:buNone/>
            </a:pPr>
            <a:r>
              <a:rPr lang="en-US" sz="2800" dirty="0" smtClean="0">
                <a:solidFill>
                  <a:srgbClr val="00B050"/>
                </a:solidFill>
                <a:sym typeface="Wingdings"/>
              </a:rPr>
              <a:t>      scientific method</a:t>
            </a:r>
          </a:p>
          <a:p>
            <a:pPr indent="-166688">
              <a:buNone/>
            </a:pPr>
            <a:r>
              <a:rPr lang="th-TH" sz="2800" dirty="0" smtClean="0">
                <a:sym typeface="Wingdings"/>
              </a:rPr>
              <a:t>    </a:t>
            </a:r>
          </a:p>
          <a:p>
            <a:pPr indent="-166688">
              <a:buNone/>
            </a:pPr>
            <a:r>
              <a:rPr lang="en-US" sz="2800" dirty="0" smtClean="0">
                <a:sym typeface="Wingdings"/>
              </a:rPr>
              <a:t>      reform society</a:t>
            </a:r>
            <a:endParaRPr lang="th-TH" sz="2800" dirty="0" smtClean="0">
              <a:sym typeface="Wingdings"/>
            </a:endParaRPr>
          </a:p>
          <a:p>
            <a:pPr indent="-166688">
              <a:buNone/>
            </a:pPr>
            <a:endParaRPr lang="en-US" dirty="0" smtClean="0">
              <a:sym typeface="Wingdings"/>
            </a:endParaRPr>
          </a:p>
          <a:p>
            <a:pPr>
              <a:buNone/>
            </a:pPr>
            <a:endParaRPr lang="th-TH" dirty="0" smtClean="0">
              <a:sym typeface="Wingdings"/>
            </a:endParaRPr>
          </a:p>
          <a:p>
            <a:pPr algn="ctr">
              <a:buNone/>
            </a:pPr>
            <a:endParaRPr lang="th-TH" dirty="0"/>
          </a:p>
        </p:txBody>
      </p:sp>
      <p:pic>
        <p:nvPicPr>
          <p:cNvPr id="4" name="Picture 15" descr="D:\Year 2545\Media\MsKulvadee\Picture\Living World History\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447800"/>
            <a:ext cx="3231102" cy="427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Poetry</a:t>
            </a:r>
            <a:endParaRPr lang="th-TH" sz="4000" dirty="0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latter part of 18</a:t>
            </a:r>
            <a:r>
              <a:rPr lang="en-US" baseline="30000" dirty="0" smtClean="0">
                <a:sym typeface="Wingdings"/>
              </a:rPr>
              <a:t>th</a:t>
            </a:r>
            <a:r>
              <a:rPr lang="en-US" dirty="0" smtClean="0">
                <a:sym typeface="Wingdings"/>
              </a:rPr>
              <a:t> century</a:t>
            </a:r>
            <a:endParaRPr lang="th-TH" dirty="0" smtClean="0">
              <a:sym typeface="Wingdings"/>
            </a:endParaRP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Pre-Romanticists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Thomas Gray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Robert  Burns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William Blake</a:t>
            </a:r>
            <a:endParaRPr lang="th-TH" dirty="0" smtClean="0">
              <a:sym typeface="Wingdings"/>
            </a:endParaRP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Poetry: Pre-Romanticist</a:t>
            </a:r>
            <a:endParaRPr lang="th-TH" sz="40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Thomas Gray</a:t>
            </a:r>
            <a:endParaRPr lang="th-TH" dirty="0" smtClean="0">
              <a:sym typeface="Wingdings"/>
            </a:endParaRPr>
          </a:p>
          <a:p>
            <a:pPr algn="ctr">
              <a:buNone/>
            </a:pPr>
            <a:r>
              <a:rPr lang="th-TH" dirty="0" smtClean="0">
                <a:sym typeface="Wingdings"/>
              </a:rPr>
              <a:t></a:t>
            </a:r>
          </a:p>
          <a:p>
            <a:pPr algn="ctr">
              <a:buNone/>
            </a:pPr>
            <a:r>
              <a:rPr lang="en-US" i="1" dirty="0" smtClean="0">
                <a:sym typeface="Wingdings"/>
              </a:rPr>
              <a:t>Elegy Written in a Country Churchyard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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Phraya </a:t>
            </a:r>
            <a:r>
              <a:rPr lang="en-US" dirty="0" err="1" smtClean="0">
                <a:sym typeface="Wingdings"/>
              </a:rPr>
              <a:t>Anuman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Rajadhon</a:t>
            </a:r>
            <a:r>
              <a:rPr lang="en-US" dirty="0" smtClean="0">
                <a:sym typeface="Wingdings"/>
              </a:rPr>
              <a:t>,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Phraya </a:t>
            </a:r>
            <a:r>
              <a:rPr lang="en-US" dirty="0" err="1" smtClean="0">
                <a:sym typeface="Wingdings"/>
              </a:rPr>
              <a:t>Upakit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Silapasan</a:t>
            </a:r>
            <a:endParaRPr lang="th-TH" dirty="0" smtClean="0">
              <a:sym typeface="Wingdings"/>
            </a:endParaRP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th-TH" sz="3900" b="1" i="1" dirty="0" smtClean="0">
                <a:sym typeface="Wingdings"/>
              </a:rPr>
              <a:t>รำพึงในป่าช้า</a:t>
            </a:r>
          </a:p>
          <a:p>
            <a:pPr algn="ctr">
              <a:buNone/>
            </a:pPr>
            <a:endParaRPr lang="th-TH" sz="3600" b="1" i="1" dirty="0" smtClean="0">
              <a:sym typeface="Wingdings"/>
            </a:endParaRP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St. Giles’ Church at Stoke </a:t>
            </a:r>
            <a:r>
              <a:rPr lang="en-US" sz="2800" dirty="0" err="1" smtClean="0"/>
              <a:t>Poges</a:t>
            </a:r>
            <a:r>
              <a:rPr lang="en-US" sz="2800" dirty="0" smtClean="0"/>
              <a:t> Village where Gray wrote his </a:t>
            </a:r>
            <a:r>
              <a:rPr lang="en-US" sz="2800" i="1" dirty="0" smtClean="0"/>
              <a:t>Elegy Written in a Country Churchyard</a:t>
            </a:r>
            <a:endParaRPr lang="th-TH" sz="2800" dirty="0"/>
          </a:p>
        </p:txBody>
      </p:sp>
      <p:pic>
        <p:nvPicPr>
          <p:cNvPr id="4" name="ตัวยึดเนื้อหา 3" descr="st.gi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4209" y="1600200"/>
            <a:ext cx="679558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4176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Poetry: Pre-Romanticist</a:t>
            </a:r>
            <a:endParaRPr lang="th-TH" sz="36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h-TH" sz="2400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sz="2400" dirty="0" smtClean="0">
                <a:sym typeface="Wingdings"/>
              </a:rPr>
              <a:t>Robert Burns</a:t>
            </a:r>
            <a:endParaRPr lang="th-TH" sz="2400" dirty="0" smtClean="0">
              <a:sym typeface="Wingdings"/>
            </a:endParaRPr>
          </a:p>
          <a:p>
            <a:pPr algn="ctr">
              <a:buNone/>
            </a:pPr>
            <a:r>
              <a:rPr lang="th-TH" sz="2400" dirty="0" smtClean="0">
                <a:sym typeface="Wingdings"/>
              </a:rPr>
              <a:t></a:t>
            </a:r>
          </a:p>
          <a:p>
            <a:pPr algn="ctr">
              <a:buNone/>
            </a:pPr>
            <a:r>
              <a:rPr lang="en-US" sz="2400" i="1" dirty="0" smtClean="0">
                <a:sym typeface="Wingdings"/>
              </a:rPr>
              <a:t>A Red, Red Rose</a:t>
            </a:r>
          </a:p>
          <a:p>
            <a:pPr algn="ctr">
              <a:buNone/>
            </a:pPr>
            <a:r>
              <a:rPr lang="en-US" sz="2400" i="1" dirty="0" smtClean="0">
                <a:sym typeface="Wingdings"/>
              </a:rPr>
              <a:t>Scots </a:t>
            </a:r>
            <a:r>
              <a:rPr lang="en-US" sz="2400" i="1" dirty="0" err="1" smtClean="0">
                <a:sym typeface="Wingdings"/>
              </a:rPr>
              <a:t>Wha</a:t>
            </a:r>
            <a:r>
              <a:rPr lang="en-US" sz="2400" i="1" dirty="0" smtClean="0">
                <a:sym typeface="Wingdings"/>
              </a:rPr>
              <a:t> </a:t>
            </a:r>
            <a:r>
              <a:rPr lang="en-US" sz="2400" i="1" dirty="0" err="1" smtClean="0">
                <a:sym typeface="Wingdings"/>
              </a:rPr>
              <a:t>Hae</a:t>
            </a:r>
            <a:endParaRPr lang="en-US" sz="2400" i="1" dirty="0" smtClean="0">
              <a:sym typeface="Wingdings"/>
            </a:endParaRPr>
          </a:p>
          <a:p>
            <a:pPr algn="ctr">
              <a:buNone/>
            </a:pPr>
            <a:r>
              <a:rPr lang="th-TH" sz="2400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sz="2400" dirty="0" smtClean="0">
                <a:sym typeface="Wingdings"/>
              </a:rPr>
              <a:t>unofficial national anthem of Scotland </a:t>
            </a:r>
          </a:p>
          <a:p>
            <a:pPr algn="ctr">
              <a:buNone/>
            </a:pPr>
            <a:r>
              <a:rPr lang="th-TH" sz="2400" dirty="0" smtClean="0">
                <a:sym typeface="Wingdings"/>
              </a:rPr>
              <a:t></a:t>
            </a:r>
          </a:p>
          <a:p>
            <a:pPr algn="ctr">
              <a:buNone/>
            </a:pPr>
            <a:r>
              <a:rPr lang="en-US" sz="2400" i="1" dirty="0" smtClean="0">
                <a:sym typeface="Wingdings"/>
              </a:rPr>
              <a:t>Auld Lang </a:t>
            </a:r>
            <a:r>
              <a:rPr lang="en-US" sz="2400" i="1" dirty="0" err="1" smtClean="0">
                <a:sym typeface="Wingdings"/>
              </a:rPr>
              <a:t>Syne</a:t>
            </a:r>
            <a:endParaRPr lang="en-US" sz="2400" i="1" dirty="0" smtClean="0">
              <a:sym typeface="Wingdings"/>
            </a:endParaRPr>
          </a:p>
          <a:p>
            <a:pPr algn="ctr">
              <a:buNone/>
            </a:pPr>
            <a:r>
              <a:rPr lang="th-TH" sz="2400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sz="2400" dirty="0" smtClean="0">
                <a:sym typeface="Wingdings"/>
              </a:rPr>
              <a:t>Chao Phraya </a:t>
            </a:r>
            <a:r>
              <a:rPr lang="en-US" sz="2400" dirty="0" err="1" smtClean="0">
                <a:sym typeface="Wingdings"/>
              </a:rPr>
              <a:t>Thammasak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Montri</a:t>
            </a:r>
            <a:endParaRPr lang="en-US" sz="2400" dirty="0" smtClean="0">
              <a:sym typeface="Wingdings"/>
            </a:endParaRPr>
          </a:p>
          <a:p>
            <a:pPr algn="ctr">
              <a:buNone/>
            </a:pPr>
            <a:r>
              <a:rPr lang="th-TH" sz="2400" dirty="0" smtClean="0">
                <a:sym typeface="Wingdings"/>
              </a:rPr>
              <a:t></a:t>
            </a:r>
          </a:p>
          <a:p>
            <a:pPr algn="ctr">
              <a:buNone/>
            </a:pPr>
            <a:r>
              <a:rPr lang="en-US" sz="2400" dirty="0" err="1" smtClean="0"/>
              <a:t>Samakkee</a:t>
            </a:r>
            <a:r>
              <a:rPr lang="en-US" sz="2400" dirty="0" smtClean="0"/>
              <a:t> </a:t>
            </a:r>
            <a:r>
              <a:rPr lang="en-US" sz="2400" dirty="0" err="1" smtClean="0"/>
              <a:t>Chumnum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Poetry: Pre-Romanticist</a:t>
            </a:r>
            <a:endParaRPr lang="th-TH" sz="36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William Blake</a:t>
            </a:r>
            <a:endParaRPr lang="th-TH" dirty="0" smtClean="0">
              <a:sym typeface="Wingdings"/>
            </a:endParaRPr>
          </a:p>
          <a:p>
            <a:pPr algn="ctr">
              <a:buNone/>
            </a:pPr>
            <a:r>
              <a:rPr lang="th-TH" dirty="0" smtClean="0">
                <a:sym typeface="Wingdings"/>
              </a:rPr>
              <a:t></a:t>
            </a:r>
          </a:p>
          <a:p>
            <a:pPr algn="ctr">
              <a:buNone/>
            </a:pPr>
            <a:r>
              <a:rPr lang="en-US" i="1" dirty="0" smtClean="0">
                <a:sym typeface="Wingdings"/>
              </a:rPr>
              <a:t>Songs of Innocence </a:t>
            </a:r>
          </a:p>
          <a:p>
            <a:pPr algn="ctr">
              <a:buNone/>
            </a:pPr>
            <a:r>
              <a:rPr lang="en-US" i="1" dirty="0" smtClean="0">
                <a:sym typeface="Wingdings"/>
              </a:rPr>
              <a:t>Songs of Experience</a:t>
            </a:r>
            <a:endParaRPr lang="th-TH" i="1" dirty="0" smtClean="0"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William Blake</a:t>
            </a:r>
            <a:endParaRPr lang="th-TH" sz="3200" dirty="0"/>
          </a:p>
        </p:txBody>
      </p:sp>
      <p:pic>
        <p:nvPicPr>
          <p:cNvPr id="4" name="Picture 2" descr="D:\Year 2545\Media\MsKulvadee\Picture\William Blake\p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68956"/>
            <a:ext cx="3276600" cy="49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bla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371600"/>
            <a:ext cx="2971800" cy="4929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Prose</a:t>
            </a:r>
            <a:endParaRPr lang="th-TH" sz="40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>
                <a:sym typeface="Wingdings"/>
              </a:rPr>
              <a:t>r</a:t>
            </a:r>
            <a:r>
              <a:rPr lang="en-US" dirty="0" smtClean="0">
                <a:sym typeface="Wingdings"/>
              </a:rPr>
              <a:t>ise of modern novels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Jonathan Swift</a:t>
            </a:r>
            <a:endParaRPr lang="th-TH" dirty="0" smtClean="0">
              <a:sym typeface="Wingdings"/>
            </a:endParaRPr>
          </a:p>
          <a:p>
            <a:pPr algn="ctr">
              <a:buNone/>
            </a:pPr>
            <a:r>
              <a:rPr lang="th-TH" dirty="0" smtClean="0">
                <a:sym typeface="Wingdings"/>
              </a:rPr>
              <a:t></a:t>
            </a:r>
          </a:p>
          <a:p>
            <a:pPr algn="ctr">
              <a:buNone/>
            </a:pPr>
            <a:r>
              <a:rPr lang="en-US" i="1" dirty="0"/>
              <a:t>G</a:t>
            </a:r>
            <a:r>
              <a:rPr lang="en-US" i="1" dirty="0" smtClean="0"/>
              <a:t>ulliver’s Travels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weapon to satire on human nature</a:t>
            </a:r>
            <a:endParaRPr lang="th-TH" dirty="0" smtClean="0">
              <a:sym typeface="Wingdings"/>
            </a:endParaRPr>
          </a:p>
          <a:p>
            <a:pPr algn="ctr">
              <a:buNone/>
            </a:pPr>
            <a:endParaRPr lang="th-TH" i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Novel</a:t>
            </a:r>
            <a:br>
              <a:rPr lang="en-US" dirty="0" smtClean="0"/>
            </a:br>
            <a:r>
              <a:rPr lang="th-TH" dirty="0" smtClean="0">
                <a:sym typeface="Wingdings"/>
              </a:rPr>
              <a:t></a:t>
            </a:r>
            <a:br>
              <a:rPr lang="th-TH" dirty="0" smtClean="0">
                <a:sym typeface="Wingdings"/>
              </a:rPr>
            </a:br>
            <a:r>
              <a:rPr lang="en-US" sz="4000" i="1" dirty="0" smtClean="0"/>
              <a:t>Gulliver’s Travels</a:t>
            </a:r>
            <a:br>
              <a:rPr lang="en-US" sz="4000" i="1" dirty="0" smtClean="0"/>
            </a:br>
            <a:r>
              <a:rPr lang="th-TH" sz="4000" dirty="0" smtClean="0">
                <a:sym typeface="Wingdings"/>
              </a:rPr>
              <a:t></a:t>
            </a:r>
            <a:endParaRPr lang="th-TH" sz="40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/>
              <a:t>Lamuel</a:t>
            </a:r>
            <a:r>
              <a:rPr lang="en-US" dirty="0" smtClean="0"/>
              <a:t> Gulliver </a:t>
            </a:r>
            <a:r>
              <a:rPr lang="en-US" dirty="0" smtClean="0">
                <a:sym typeface="Wingdings"/>
              </a:rPr>
              <a:t></a:t>
            </a:r>
            <a:r>
              <a:rPr lang="en-US" dirty="0" smtClean="0"/>
              <a:t> adventures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>
                <a:solidFill>
                  <a:srgbClr val="7030A0"/>
                </a:solidFill>
                <a:sym typeface="Wingdings"/>
              </a:rPr>
              <a:t>t</a:t>
            </a:r>
            <a:r>
              <a:rPr lang="en-US" dirty="0" smtClean="0">
                <a:solidFill>
                  <a:srgbClr val="7030A0"/>
                </a:solidFill>
                <a:sym typeface="Wingdings"/>
              </a:rPr>
              <a:t>he land of Lilliput</a:t>
            </a:r>
          </a:p>
          <a:p>
            <a:pPr algn="ctr">
              <a:buNone/>
            </a:pPr>
            <a:r>
              <a:rPr lang="en-US" dirty="0" smtClean="0">
                <a:solidFill>
                  <a:srgbClr val="C00000"/>
                </a:solidFill>
                <a:sym typeface="Wingdings"/>
              </a:rPr>
              <a:t>the land of the </a:t>
            </a:r>
            <a:r>
              <a:rPr lang="en-US" dirty="0" err="1" smtClean="0">
                <a:solidFill>
                  <a:srgbClr val="C00000"/>
                </a:solidFill>
                <a:sym typeface="Wingdings"/>
              </a:rPr>
              <a:t>Brobdignag</a:t>
            </a:r>
            <a:endParaRPr lang="en-US" dirty="0" smtClean="0">
              <a:solidFill>
                <a:srgbClr val="C00000"/>
              </a:solidFill>
              <a:sym typeface="Wingdings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0070C0"/>
                </a:solidFill>
                <a:sym typeface="Wingdings"/>
              </a:rPr>
              <a:t>the flying island of </a:t>
            </a:r>
            <a:r>
              <a:rPr lang="en-US" dirty="0" err="1" smtClean="0">
                <a:solidFill>
                  <a:srgbClr val="0070C0"/>
                </a:solidFill>
                <a:sym typeface="Wingdings"/>
              </a:rPr>
              <a:t>Laputa</a:t>
            </a:r>
            <a:endParaRPr lang="en-US" dirty="0" smtClean="0">
              <a:solidFill>
                <a:srgbClr val="0070C0"/>
              </a:solidFill>
              <a:sym typeface="Wingdings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00B050"/>
                </a:solidFill>
                <a:sym typeface="Wingdings"/>
              </a:rPr>
              <a:t>the country of </a:t>
            </a:r>
            <a:r>
              <a:rPr lang="en-US" dirty="0" err="1" smtClean="0">
                <a:solidFill>
                  <a:srgbClr val="00B050"/>
                </a:solidFill>
                <a:sym typeface="Wingdings"/>
              </a:rPr>
              <a:t>Houyhnhnms</a:t>
            </a:r>
            <a:endParaRPr lang="th-TH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Gulliver in the land of the Lilliput</a:t>
            </a:r>
            <a:endParaRPr lang="th-TH" sz="3200" dirty="0"/>
          </a:p>
        </p:txBody>
      </p:sp>
      <p:pic>
        <p:nvPicPr>
          <p:cNvPr id="4" name="รูปภาพ 14" descr="gulliver1.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0" y="1815142"/>
            <a:ext cx="6172200" cy="3791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Gulliver in the land of the </a:t>
            </a:r>
            <a:r>
              <a:rPr lang="en-US" sz="3200" dirty="0" err="1" smtClean="0"/>
              <a:t>Brobdignag</a:t>
            </a:r>
            <a:endParaRPr lang="th-TH" sz="3200" dirty="0"/>
          </a:p>
        </p:txBody>
      </p:sp>
      <p:pic>
        <p:nvPicPr>
          <p:cNvPr id="4" name="รูปภาพ 15" descr="gulliver2.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0" y="1295400"/>
            <a:ext cx="6310250" cy="4956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18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Century</a:t>
            </a:r>
            <a:endParaRPr lang="th-TH" sz="40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h-TH" dirty="0" smtClean="0">
                <a:sym typeface="Wingdings"/>
              </a:rPr>
              <a:t> 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Neoclassicism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 </a:t>
            </a:r>
            <a:endParaRPr lang="en-US" dirty="0" smtClean="0">
              <a:sym typeface="Wingdings"/>
            </a:endParaRPr>
          </a:p>
          <a:p>
            <a:pPr algn="ctr">
              <a:buNone/>
            </a:pPr>
            <a:r>
              <a:rPr lang="en-US" dirty="0" smtClean="0">
                <a:sym typeface="Wingdings"/>
              </a:rPr>
              <a:t>Romanticism, late 18</a:t>
            </a:r>
            <a:r>
              <a:rPr lang="en-US" baseline="30000" dirty="0" smtClean="0">
                <a:sym typeface="Wingdings"/>
              </a:rPr>
              <a:t>th</a:t>
            </a:r>
            <a:r>
              <a:rPr lang="en-US" dirty="0" smtClean="0">
                <a:sym typeface="Wingdings"/>
              </a:rPr>
              <a:t> century</a:t>
            </a:r>
            <a:endParaRPr lang="th-TH" dirty="0" smtClean="0">
              <a:sym typeface="Wingdings"/>
            </a:endParaRPr>
          </a:p>
          <a:p>
            <a:pPr algn="ctr">
              <a:buNone/>
            </a:pPr>
            <a:r>
              <a:rPr lang="th-TH" dirty="0" smtClean="0">
                <a:sym typeface="Wingdings"/>
              </a:rPr>
              <a:t> </a:t>
            </a:r>
            <a:endParaRPr lang="th-TH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Gulliver watching the flying island of </a:t>
            </a:r>
            <a:r>
              <a:rPr lang="en-US" sz="3200" dirty="0" err="1" smtClean="0"/>
              <a:t>Laputa</a:t>
            </a:r>
            <a:endParaRPr lang="th-TH" sz="3200" dirty="0"/>
          </a:p>
        </p:txBody>
      </p:sp>
      <p:pic>
        <p:nvPicPr>
          <p:cNvPr id="4" name="รูปภาพ 20" descr="gulliver3.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95400"/>
            <a:ext cx="3227024" cy="4817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17" descr="gulliver3.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95400"/>
            <a:ext cx="2555009" cy="4818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Gulliver on the flying island of </a:t>
            </a:r>
            <a:r>
              <a:rPr lang="en-US" sz="3200" dirty="0" err="1" smtClean="0"/>
              <a:t>Laputa</a:t>
            </a:r>
            <a:endParaRPr lang="th-TH" sz="3200" dirty="0"/>
          </a:p>
        </p:txBody>
      </p:sp>
      <p:pic>
        <p:nvPicPr>
          <p:cNvPr id="4" name="รูปภาพ 20" descr="gulliver3.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259990"/>
            <a:ext cx="3429000" cy="510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Gulliver leaving the land of the </a:t>
            </a:r>
            <a:r>
              <a:rPr lang="en-US" sz="3200" dirty="0" err="1" smtClean="0"/>
              <a:t>Houyhnhnms</a:t>
            </a:r>
            <a:endParaRPr lang="th-TH" sz="3200" dirty="0"/>
          </a:p>
        </p:txBody>
      </p:sp>
      <p:pic>
        <p:nvPicPr>
          <p:cNvPr id="4" name="ตัวยึดเนื้อหา 3" descr="horse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295400"/>
            <a:ext cx="6324600" cy="471182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Novel</a:t>
            </a:r>
            <a:endParaRPr lang="th-TH" sz="40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Daniel Defoe</a:t>
            </a:r>
            <a:endParaRPr lang="th-TH" dirty="0" smtClean="0">
              <a:sym typeface="Wingdings"/>
            </a:endParaRPr>
          </a:p>
          <a:p>
            <a:pPr algn="ctr">
              <a:buNone/>
            </a:pPr>
            <a:r>
              <a:rPr lang="th-TH" dirty="0" smtClean="0">
                <a:sym typeface="Wingdings"/>
              </a:rPr>
              <a:t></a:t>
            </a:r>
          </a:p>
          <a:p>
            <a:pPr algn="ctr">
              <a:buNone/>
            </a:pPr>
            <a:r>
              <a:rPr lang="en-US" i="1" dirty="0" smtClean="0">
                <a:sym typeface="Wingdings"/>
              </a:rPr>
              <a:t>Robinson Crusoe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adventures of Robinson Crusoe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 </a:t>
            </a: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an island, the Pacific</a:t>
            </a:r>
            <a:endParaRPr lang="th-TH" dirty="0" smtClean="0">
              <a:sym typeface="Wingdings"/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Crusoe rescuing Friday from the cannibals</a:t>
            </a:r>
            <a:endParaRPr lang="th-TH" sz="3200" dirty="0"/>
          </a:p>
        </p:txBody>
      </p:sp>
      <p:pic>
        <p:nvPicPr>
          <p:cNvPr id="4" name="ตัวยึดเนื้อหา 3" descr="crueso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1371600"/>
            <a:ext cx="3024955" cy="4688681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Novel</a:t>
            </a:r>
            <a:endParaRPr lang="th-TH" sz="40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Samuel Richardson</a:t>
            </a:r>
            <a:endParaRPr lang="th-TH" dirty="0" smtClean="0">
              <a:sym typeface="Wingdings"/>
            </a:endParaRPr>
          </a:p>
          <a:p>
            <a:pPr algn="ctr">
              <a:buNone/>
            </a:pPr>
            <a:r>
              <a:rPr lang="th-TH" dirty="0" smtClean="0">
                <a:sym typeface="Wingdings"/>
              </a:rPr>
              <a:t></a:t>
            </a:r>
          </a:p>
          <a:p>
            <a:pPr algn="ctr">
              <a:buNone/>
            </a:pPr>
            <a:r>
              <a:rPr lang="en-US" i="1" dirty="0" smtClean="0">
                <a:sym typeface="Wingdings"/>
              </a:rPr>
              <a:t>Pamela; </a:t>
            </a:r>
            <a:r>
              <a:rPr lang="en-US" dirty="0" smtClean="0">
                <a:sym typeface="Wingdings"/>
              </a:rPr>
              <a:t>or </a:t>
            </a:r>
            <a:r>
              <a:rPr lang="en-US" i="1" dirty="0" smtClean="0">
                <a:sym typeface="Wingdings"/>
              </a:rPr>
              <a:t>The Virtue Rewarded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one of the first realistic novels</a:t>
            </a:r>
            <a:endParaRPr lang="th-TH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Novel</a:t>
            </a:r>
            <a:endParaRPr lang="th-TH" sz="40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Henry Fielding</a:t>
            </a:r>
            <a:endParaRPr lang="th-TH" dirty="0" smtClean="0">
              <a:sym typeface="Wingdings"/>
            </a:endParaRPr>
          </a:p>
          <a:p>
            <a:pPr algn="ctr">
              <a:buNone/>
            </a:pPr>
            <a:r>
              <a:rPr lang="th-TH" dirty="0" smtClean="0">
                <a:sym typeface="Wingdings"/>
              </a:rPr>
              <a:t></a:t>
            </a:r>
          </a:p>
          <a:p>
            <a:pPr algn="ctr">
              <a:buNone/>
            </a:pPr>
            <a:r>
              <a:rPr lang="en-US" i="1" dirty="0" smtClean="0">
                <a:sym typeface="Wingdings"/>
              </a:rPr>
              <a:t>Tom Jones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one of the greatest novels ever written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characters from all walks of life, 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not typical knights of chivalric romance </a:t>
            </a:r>
          </a:p>
          <a:p>
            <a:pPr algn="ctr">
              <a:buNone/>
            </a:pPr>
            <a:endParaRPr lang="th-TH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American Literature</a:t>
            </a:r>
            <a:endParaRPr lang="th-TH" sz="40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Puritan faith </a:t>
            </a:r>
            <a:r>
              <a:rPr lang="en-US" dirty="0" err="1" smtClean="0">
                <a:sym typeface="Wingdings"/>
              </a:rPr>
              <a:t>declicned</a:t>
            </a:r>
            <a:endParaRPr lang="en-US" i="1" dirty="0" smtClean="0">
              <a:sym typeface="Wingdings"/>
            </a:endParaRP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American enlightenment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political leaders were not religious leaders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Deism / Deists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/>
              <a:t>belief in God as the creator with no reference to the </a:t>
            </a:r>
            <a:r>
              <a:rPr lang="en-US" i="1" dirty="0" smtClean="0"/>
              <a:t>Bible</a:t>
            </a:r>
            <a:r>
              <a:rPr lang="en-US" dirty="0" smtClean="0"/>
              <a:t> or other miraculous sources</a:t>
            </a:r>
            <a:endParaRPr lang="th-TH" dirty="0" smtClean="0">
              <a:sym typeface="Wingdings"/>
            </a:endParaRP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ym typeface="Wingdings"/>
              </a:rPr>
              <a:t>Deism / Deist</a:t>
            </a:r>
            <a:br>
              <a:rPr lang="en-US" sz="3600" dirty="0" smtClean="0">
                <a:sym typeface="Wingdings"/>
              </a:rPr>
            </a:br>
            <a:r>
              <a:rPr lang="th-TH" sz="3600" dirty="0" smtClean="0">
                <a:sym typeface="Wingdings"/>
              </a:rPr>
              <a:t/>
            </a:r>
            <a:br>
              <a:rPr lang="th-TH" sz="3600" dirty="0" smtClean="0">
                <a:sym typeface="Wingdings"/>
              </a:rPr>
            </a:br>
            <a:r>
              <a:rPr lang="th-TH" sz="3600" dirty="0" smtClean="0">
                <a:sym typeface="Wingdings"/>
              </a:rPr>
              <a:t/>
            </a:r>
            <a:br>
              <a:rPr lang="th-TH" sz="3600" dirty="0" smtClean="0">
                <a:sym typeface="Wingdings"/>
              </a:rPr>
            </a:br>
            <a:endParaRPr lang="th-TH" sz="36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a natural religion</a:t>
            </a:r>
          </a:p>
          <a:p>
            <a:pPr>
              <a:buNone/>
            </a:pPr>
            <a:r>
              <a:rPr lang="en-US" dirty="0" smtClean="0"/>
              <a:t>-  belief in the greatness</a:t>
            </a:r>
          </a:p>
          <a:p>
            <a:pPr>
              <a:buNone/>
            </a:pPr>
            <a:r>
              <a:rPr lang="en-US" dirty="0" smtClean="0"/>
              <a:t>   of nature</a:t>
            </a:r>
          </a:p>
        </p:txBody>
      </p:sp>
      <p:pic>
        <p:nvPicPr>
          <p:cNvPr id="4" name="รูปภาพ 3" descr="natur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953000" y="1676400"/>
            <a:ext cx="3318290" cy="4424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Deism / Deist</a:t>
            </a:r>
            <a:endParaRPr lang="th-TH" sz="36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belief in the existence </a:t>
            </a:r>
          </a:p>
          <a:p>
            <a:pPr>
              <a:buNone/>
            </a:pPr>
            <a:r>
              <a:rPr lang="en-US" dirty="0" smtClean="0"/>
              <a:t>    of God as the creator</a:t>
            </a:r>
          </a:p>
          <a:p>
            <a:pPr>
              <a:buFontTx/>
              <a:buChar char="-"/>
            </a:pPr>
            <a:r>
              <a:rPr lang="en-US" dirty="0" smtClean="0"/>
              <a:t>belief in Jesus as a man, </a:t>
            </a:r>
          </a:p>
          <a:p>
            <a:pPr>
              <a:buNone/>
            </a:pPr>
            <a:r>
              <a:rPr lang="en-US" dirty="0" smtClean="0"/>
              <a:t>	not a divine god </a:t>
            </a:r>
          </a:p>
          <a:p>
            <a:pPr>
              <a:buNone/>
            </a:pPr>
            <a:endParaRPr lang="th-TH" dirty="0"/>
          </a:p>
        </p:txBody>
      </p:sp>
      <p:pic>
        <p:nvPicPr>
          <p:cNvPr id="4" name="Picture 21" descr="jesus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371600"/>
            <a:ext cx="3352800" cy="4770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Literature of the 18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th-TH" dirty="0" smtClean="0">
              <a:sym typeface="Wingdings"/>
            </a:endParaRP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French Literature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English Literature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American Literature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 </a:t>
            </a:r>
            <a:endParaRPr lang="en-US" dirty="0" smtClean="0">
              <a:sym typeface="Wingdings"/>
            </a:endParaRPr>
          </a:p>
          <a:p>
            <a:pPr algn="ctr">
              <a:buNone/>
            </a:pPr>
            <a:endParaRPr lang="th-TH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Enlightenment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rationalism, scientific inquiry, 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representative government</a:t>
            </a:r>
            <a:endParaRPr lang="th-TH" dirty="0" smtClean="0">
              <a:sym typeface="Wingdings"/>
            </a:endParaRP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natural rights of man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justice, liberty, equality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American literature</a:t>
            </a:r>
            <a:endParaRPr lang="th-TH" sz="40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marL="514350" indent="-514350" algn="ctr">
              <a:buAutoNum type="arabicPeriod"/>
            </a:pPr>
            <a:r>
              <a:rPr lang="en-US" dirty="0" smtClean="0">
                <a:sym typeface="Wingdings"/>
              </a:rPr>
              <a:t>Poetry</a:t>
            </a:r>
          </a:p>
          <a:p>
            <a:pPr marL="514350" indent="-514350" algn="ctr">
              <a:buAutoNum type="arabicPeriod"/>
            </a:pPr>
            <a:r>
              <a:rPr lang="en-US" dirty="0" smtClean="0">
                <a:sym typeface="Wingdings"/>
              </a:rPr>
              <a:t>Prose</a:t>
            </a:r>
            <a:endParaRPr lang="th-TH" dirty="0" smtClean="0">
              <a:sym typeface="Wingdings"/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Prose</a:t>
            </a:r>
            <a:endParaRPr lang="th-TH" sz="40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focus on rationalism</a:t>
            </a:r>
            <a:endParaRPr lang="th-TH" dirty="0" smtClean="0">
              <a:sym typeface="Wingdings"/>
            </a:endParaRPr>
          </a:p>
          <a:p>
            <a:pPr algn="ctr">
              <a:buNone/>
            </a:pPr>
            <a:r>
              <a:rPr lang="th-TH" dirty="0" smtClean="0">
                <a:sym typeface="Wingdings"/>
              </a:rPr>
              <a:t>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Benjamin Franklin</a:t>
            </a:r>
          </a:p>
          <a:p>
            <a:pPr algn="ctr">
              <a:buNone/>
            </a:pPr>
            <a:r>
              <a:rPr lang="en-US" dirty="0" smtClean="0"/>
              <a:t>Thomas Jefferson</a:t>
            </a:r>
            <a:endParaRPr lang="th-TH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Benjamin Franklin </a:t>
            </a:r>
            <a:r>
              <a:rPr lang="en-US" sz="2800" dirty="0" smtClean="0"/>
              <a:t>in </a:t>
            </a:r>
            <a:r>
              <a:rPr lang="en-US" sz="2800" dirty="0" smtClean="0"/>
              <a:t>the Court of Louis XVI of France </a:t>
            </a:r>
            <a:endParaRPr lang="th-TH" sz="2800" dirty="0"/>
          </a:p>
        </p:txBody>
      </p:sp>
      <p:pic>
        <p:nvPicPr>
          <p:cNvPr id="4" name="ตัวยึดเนื้อหา 3" descr="frankli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219200"/>
            <a:ext cx="6951268" cy="528796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Prose</a:t>
            </a:r>
            <a:endParaRPr lang="th-TH" sz="40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Benjamin Franklin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America’ s first great man of letters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writer, printer, publisher, scientist, philanthropist, diplomat</a:t>
            </a:r>
          </a:p>
          <a:p>
            <a:pPr algn="ctr">
              <a:buNone/>
            </a:pPr>
            <a:endParaRPr lang="th-TH" dirty="0" smtClean="0">
              <a:sym typeface="Wingdings"/>
            </a:endParaRPr>
          </a:p>
          <a:p>
            <a:pPr algn="ctr">
              <a:buNone/>
            </a:pPr>
            <a:endParaRPr lang="th-TH" dirty="0" smtClean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Prose</a:t>
            </a:r>
            <a:endParaRPr lang="th-TH" sz="40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>
                <a:sym typeface="Wingdings"/>
              </a:rPr>
              <a:t>Benjamin Franklin</a:t>
            </a:r>
            <a:endParaRPr lang="th-TH" dirty="0" smtClean="0">
              <a:sym typeface="Wingdings"/>
            </a:endParaRP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self-educated, first great self-made man </a:t>
            </a:r>
            <a:endParaRPr lang="en-US" dirty="0" smtClean="0">
              <a:sym typeface="Wingdings"/>
            </a:endParaRPr>
          </a:p>
          <a:p>
            <a:pPr algn="ctr">
              <a:buNone/>
            </a:pPr>
            <a:r>
              <a:rPr lang="en-US" dirty="0" smtClean="0">
                <a:sym typeface="Wingdings"/>
              </a:rPr>
              <a:t>in </a:t>
            </a:r>
            <a:r>
              <a:rPr lang="en-US" dirty="0" smtClean="0">
                <a:sym typeface="Wingdings"/>
              </a:rPr>
              <a:t>America</a:t>
            </a:r>
            <a:endParaRPr lang="th-TH" dirty="0" smtClean="0">
              <a:sym typeface="Wingdings"/>
            </a:endParaRPr>
          </a:p>
          <a:p>
            <a:pPr algn="ctr">
              <a:buNone/>
            </a:pPr>
            <a:r>
              <a:rPr lang="th-TH" dirty="0" smtClean="0">
                <a:sym typeface="Wingdings"/>
              </a:rPr>
              <a:t></a:t>
            </a:r>
          </a:p>
          <a:p>
            <a:pPr algn="ctr">
              <a:buNone/>
            </a:pPr>
            <a:r>
              <a:rPr lang="en-US" i="1" dirty="0" smtClean="0"/>
              <a:t>Autobiography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/>
              <a:t>record of his life and success </a:t>
            </a:r>
            <a:endParaRPr lang="th-TH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Prose</a:t>
            </a:r>
            <a:endParaRPr lang="th-TH" sz="40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dirty="0" smtClean="0">
                <a:sym typeface="Wingdings"/>
              </a:rPr>
              <a:t>Benjamin Franklin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</a:t>
            </a:r>
          </a:p>
          <a:p>
            <a:pPr algn="ctr">
              <a:buNone/>
            </a:pPr>
            <a:r>
              <a:rPr lang="en-US" i="1" dirty="0" smtClean="0"/>
              <a:t>Poor Richard’s </a:t>
            </a:r>
            <a:r>
              <a:rPr lang="en-US" i="1" dirty="0" err="1" smtClean="0"/>
              <a:t>Almanack</a:t>
            </a:r>
            <a:endParaRPr lang="th-TH" dirty="0" smtClean="0"/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encouragement, advice, factual information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 </a:t>
            </a: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memorable sayings of Father </a:t>
            </a:r>
            <a:r>
              <a:rPr lang="en-US" dirty="0" smtClean="0">
                <a:sym typeface="Wingdings"/>
              </a:rPr>
              <a:t>Abraham, </a:t>
            </a:r>
            <a:endParaRPr lang="en-US" dirty="0" smtClean="0">
              <a:sym typeface="Wingdings"/>
            </a:endParaRPr>
          </a:p>
          <a:p>
            <a:pPr algn="ctr">
              <a:buNone/>
            </a:pPr>
            <a:r>
              <a:rPr lang="en-US" dirty="0" smtClean="0">
                <a:sym typeface="Wingdings"/>
              </a:rPr>
              <a:t>Poor </a:t>
            </a:r>
            <a:r>
              <a:rPr lang="en-US" dirty="0" smtClean="0">
                <a:sym typeface="Wingdings"/>
              </a:rPr>
              <a:t>Richard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“God helps them that help themselves.”</a:t>
            </a:r>
          </a:p>
          <a:p>
            <a:pPr algn="ctr">
              <a:buNone/>
            </a:pPr>
            <a:endParaRPr lang="th-TH" dirty="0" smtClean="0">
              <a:sym typeface="Wingding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Prose</a:t>
            </a:r>
            <a:endParaRPr lang="th-TH" sz="40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Thomas Jefferson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</a:t>
            </a:r>
          </a:p>
          <a:p>
            <a:pPr algn="ctr">
              <a:buNone/>
            </a:pPr>
            <a:r>
              <a:rPr lang="en-US" i="1" dirty="0" smtClean="0"/>
              <a:t>Declaration of Independence </a:t>
            </a:r>
            <a:r>
              <a:rPr lang="en-US" sz="2800" dirty="0" smtClean="0"/>
              <a:t>(1776)</a:t>
            </a:r>
            <a:endParaRPr lang="th-TH" sz="2800" dirty="0" smtClean="0">
              <a:sym typeface="Wingdings"/>
            </a:endParaRP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Independence Day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The Fourth of July</a:t>
            </a:r>
            <a:endParaRPr lang="th-TH" dirty="0" smtClean="0">
              <a:sym typeface="Wingdings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Declaration of Independence</a:t>
            </a:r>
            <a:endParaRPr lang="th-TH" sz="3600" dirty="0"/>
          </a:p>
        </p:txBody>
      </p:sp>
      <p:pic>
        <p:nvPicPr>
          <p:cNvPr id="4" name="Picture 16" descr="declara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7315200" cy="508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Poetry</a:t>
            </a:r>
            <a:endParaRPr lang="th-TH" sz="40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a weapon during the American Revolution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the use of </a:t>
            </a:r>
            <a:r>
              <a:rPr lang="en-US" dirty="0" smtClean="0">
                <a:sym typeface="Wingdings"/>
              </a:rPr>
              <a:t>verses </a:t>
            </a:r>
            <a:r>
              <a:rPr lang="en-US" dirty="0" smtClean="0">
                <a:sym typeface="Wingdings"/>
              </a:rPr>
              <a:t>and </a:t>
            </a:r>
            <a:r>
              <a:rPr lang="en-US" dirty="0" smtClean="0">
                <a:sym typeface="Wingdings"/>
              </a:rPr>
              <a:t>songs </a:t>
            </a:r>
            <a:r>
              <a:rPr lang="en-US" dirty="0" smtClean="0">
                <a:sym typeface="Wingdings"/>
              </a:rPr>
              <a:t>to celebrate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 their heroes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i="1" dirty="0" smtClean="0">
                <a:sym typeface="Wingdings"/>
              </a:rPr>
              <a:t>Yankee Doodle </a:t>
            </a: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French Literature</a:t>
            </a:r>
            <a:endParaRPr lang="th-TH" sz="40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salon, c</a:t>
            </a:r>
            <a:r>
              <a:rPr lang="en-US" dirty="0" smtClean="0"/>
              <a:t>afé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/>
              <a:t>cultural hub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/>
              <a:t>centre of intellectual, social exchange</a:t>
            </a:r>
            <a:endParaRPr lang="th-TH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Poetry</a:t>
            </a:r>
            <a:endParaRPr lang="th-TH" sz="40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Philip Freneau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the most memorable American poet </a:t>
            </a:r>
            <a:endParaRPr lang="en-US" dirty="0" smtClean="0">
              <a:sym typeface="Wingdings"/>
            </a:endParaRPr>
          </a:p>
          <a:p>
            <a:pPr algn="ctr">
              <a:buNone/>
            </a:pPr>
            <a:r>
              <a:rPr lang="en-US" dirty="0" smtClean="0">
                <a:sym typeface="Wingdings"/>
              </a:rPr>
              <a:t>of this </a:t>
            </a:r>
            <a:r>
              <a:rPr lang="en-US" dirty="0" smtClean="0">
                <a:sym typeface="Wingdings"/>
              </a:rPr>
              <a:t>period</a:t>
            </a:r>
          </a:p>
          <a:p>
            <a:pPr algn="ctr">
              <a:buNone/>
            </a:pPr>
            <a:endParaRPr lang="th-TH" dirty="0" smtClean="0">
              <a:sym typeface="Wingding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ym typeface="Wingdings"/>
              </a:rPr>
              <a:t>Philip Freneau</a:t>
            </a:r>
            <a:br>
              <a:rPr lang="en-US" sz="4000" dirty="0" smtClean="0">
                <a:sym typeface="Wingdings"/>
              </a:rPr>
            </a:br>
            <a:endParaRPr lang="th-TH" sz="40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th-TH" sz="4400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sz="5100" dirty="0" smtClean="0">
                <a:sym typeface="Wingdings"/>
              </a:rPr>
              <a:t>American Pre-Romanticist</a:t>
            </a:r>
          </a:p>
          <a:p>
            <a:pPr algn="ctr">
              <a:buNone/>
            </a:pPr>
            <a:r>
              <a:rPr lang="th-TH" sz="5100" dirty="0" smtClean="0">
                <a:sym typeface="Wingdings"/>
              </a:rPr>
              <a:t></a:t>
            </a:r>
          </a:p>
          <a:p>
            <a:pPr algn="ctr">
              <a:buNone/>
            </a:pPr>
            <a:r>
              <a:rPr lang="en-US" sz="5100" dirty="0" smtClean="0">
                <a:sym typeface="Wingdings"/>
              </a:rPr>
              <a:t>Romantic lyrics of real grace and feeling </a:t>
            </a:r>
          </a:p>
          <a:p>
            <a:pPr algn="ctr">
              <a:buNone/>
            </a:pPr>
            <a:r>
              <a:rPr lang="en-US" sz="5100" dirty="0" smtClean="0">
                <a:sym typeface="Wingdings"/>
              </a:rPr>
              <a:t> in the American scene</a:t>
            </a:r>
          </a:p>
          <a:p>
            <a:pPr algn="ctr">
              <a:buNone/>
            </a:pPr>
            <a:r>
              <a:rPr lang="th-TH" sz="5100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sz="5100" i="1" dirty="0" smtClean="0">
                <a:sym typeface="Wingdings"/>
              </a:rPr>
              <a:t>On the Uniformity and Perfection of Nature</a:t>
            </a:r>
          </a:p>
          <a:p>
            <a:pPr algn="ctr">
              <a:buNone/>
            </a:pPr>
            <a:r>
              <a:rPr lang="en-US" sz="5100" i="1" dirty="0" smtClean="0">
                <a:sym typeface="Wingdings"/>
              </a:rPr>
              <a:t>On the Religion of Nature</a:t>
            </a:r>
          </a:p>
          <a:p>
            <a:pPr algn="ctr">
              <a:buNone/>
            </a:pPr>
            <a:r>
              <a:rPr lang="en-US" sz="5100" i="1" dirty="0" smtClean="0"/>
              <a:t>The Indian Student or, Force of Nature,</a:t>
            </a:r>
            <a:endParaRPr lang="en-US" sz="5100" dirty="0" smtClean="0"/>
          </a:p>
          <a:p>
            <a:pPr algn="ctr">
              <a:buNone/>
            </a:pPr>
            <a:r>
              <a:rPr lang="en-US" sz="5100" i="1" dirty="0" smtClean="0"/>
              <a:t>The Indian Burying Ground</a:t>
            </a:r>
            <a:endParaRPr lang="en-US" sz="5100" i="1" dirty="0" smtClean="0">
              <a:sym typeface="Wingdings"/>
            </a:endParaRPr>
          </a:p>
          <a:p>
            <a:pPr algn="ctr">
              <a:buNone/>
            </a:pPr>
            <a:endParaRPr lang="th-TH" dirty="0" smtClean="0">
              <a:sym typeface="Wingdings"/>
            </a:endParaRPr>
          </a:p>
          <a:p>
            <a:pPr algn="ctr">
              <a:buNone/>
            </a:pPr>
            <a:endParaRPr lang="th-TH" dirty="0" smtClean="0">
              <a:sym typeface="Wingdings"/>
            </a:endParaRPr>
          </a:p>
          <a:p>
            <a:pPr algn="ctr">
              <a:buNone/>
            </a:pPr>
            <a:endParaRPr lang="th-TH" dirty="0" smtClean="0">
              <a:sym typeface="Wingdings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an intellectual meeting in the salon of Mme. </a:t>
            </a:r>
            <a:r>
              <a:rPr lang="en-US" sz="2800" dirty="0" err="1" smtClean="0">
                <a:latin typeface="+mn-lt"/>
              </a:rPr>
              <a:t>Geoffrin</a:t>
            </a:r>
            <a:r>
              <a:rPr lang="en-US" sz="2800" dirty="0" smtClean="0">
                <a:latin typeface="+mn-lt"/>
              </a:rPr>
              <a:t> </a:t>
            </a:r>
            <a:endParaRPr lang="th-TH" sz="2800" dirty="0">
              <a:latin typeface="+mn-lt"/>
            </a:endParaRPr>
          </a:p>
        </p:txBody>
      </p:sp>
      <p:pic>
        <p:nvPicPr>
          <p:cNvPr id="4" name="Picture 3" descr="D:\Year 2545\Media\MsKulvadee\Picture\The Heritage of World Civilizations\6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6781800" cy="4545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Voltaire and Diderot at the Café </a:t>
            </a:r>
            <a:r>
              <a:rPr lang="en-US" sz="3200" dirty="0" err="1" smtClean="0"/>
              <a:t>Procope</a:t>
            </a:r>
            <a:r>
              <a:rPr lang="en-US" sz="3200" dirty="0" smtClean="0"/>
              <a:t> </a:t>
            </a:r>
            <a:endParaRPr lang="th-TH" sz="3200" dirty="0"/>
          </a:p>
        </p:txBody>
      </p:sp>
      <p:pic>
        <p:nvPicPr>
          <p:cNvPr id="4" name="ตัวยึดเนื้อหา 3" descr="procope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447800"/>
            <a:ext cx="6770913" cy="452596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Café </a:t>
            </a:r>
            <a:r>
              <a:rPr lang="en-US" sz="3200" dirty="0" err="1" smtClean="0"/>
              <a:t>Procope</a:t>
            </a:r>
            <a:r>
              <a:rPr lang="en-US" sz="3200" dirty="0" smtClean="0"/>
              <a:t> (Le </a:t>
            </a:r>
            <a:r>
              <a:rPr lang="en-US" sz="3200" dirty="0" err="1" smtClean="0"/>
              <a:t>Procope</a:t>
            </a:r>
            <a:r>
              <a:rPr lang="th-TH" sz="3200" dirty="0" smtClean="0"/>
              <a:t>)</a:t>
            </a:r>
            <a:r>
              <a:rPr lang="en-US" sz="3200" dirty="0" smtClean="0"/>
              <a:t> at present</a:t>
            </a:r>
            <a:endParaRPr lang="th-TH" sz="3200" dirty="0"/>
          </a:p>
        </p:txBody>
      </p:sp>
      <p:pic>
        <p:nvPicPr>
          <p:cNvPr id="4" name="Picture 16" descr="procop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9200" y="1167690"/>
            <a:ext cx="6781800" cy="453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French Literature</a:t>
            </a:r>
            <a:endParaRPr lang="th-TH" sz="40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Denis Diderot</a:t>
            </a:r>
          </a:p>
          <a:p>
            <a:pPr algn="ctr">
              <a:buNone/>
            </a:pPr>
            <a:r>
              <a:rPr lang="en-US" dirty="0" smtClean="0">
                <a:sym typeface="Wingdings"/>
              </a:rPr>
              <a:t>Jean le </a:t>
            </a:r>
            <a:r>
              <a:rPr lang="en-US" dirty="0" err="1" smtClean="0">
                <a:sym typeface="Wingdings"/>
              </a:rPr>
              <a:t>Rond</a:t>
            </a:r>
            <a:r>
              <a:rPr lang="en-US" dirty="0" smtClean="0">
                <a:sym typeface="Wingdings"/>
              </a:rPr>
              <a:t> D’ Alembert</a:t>
            </a:r>
            <a:endParaRPr lang="en-US" dirty="0" smtClean="0"/>
          </a:p>
          <a:p>
            <a:pPr algn="ctr">
              <a:buNone/>
            </a:pPr>
            <a:r>
              <a:rPr lang="th-TH" dirty="0" smtClean="0">
                <a:sym typeface="Wingdings"/>
              </a:rPr>
              <a:t></a:t>
            </a:r>
            <a:endParaRPr lang="th-TH" dirty="0" smtClean="0">
              <a:sym typeface="Wingdings"/>
            </a:endParaRPr>
          </a:p>
          <a:p>
            <a:pPr algn="ctr">
              <a:buNone/>
            </a:pPr>
            <a:r>
              <a:rPr lang="en-US" i="1" dirty="0" err="1" smtClean="0">
                <a:sym typeface="Wingdings"/>
              </a:rPr>
              <a:t>Encyclop</a:t>
            </a:r>
            <a:r>
              <a:rPr lang="en-US" i="1" dirty="0" err="1" smtClean="0"/>
              <a:t>édie</a:t>
            </a:r>
            <a:r>
              <a:rPr lang="en-US" i="1" dirty="0" smtClean="0"/>
              <a:t> / </a:t>
            </a:r>
            <a:r>
              <a:rPr lang="en-US" i="1" dirty="0" smtClean="0"/>
              <a:t>Encyclopedia</a:t>
            </a:r>
          </a:p>
          <a:p>
            <a:pPr algn="ctr">
              <a:buNone/>
            </a:pPr>
            <a:r>
              <a:rPr lang="th-TH" dirty="0" smtClean="0">
                <a:sym typeface="Wingdings"/>
              </a:rPr>
              <a:t></a:t>
            </a:r>
          </a:p>
          <a:p>
            <a:pPr algn="ctr">
              <a:buNone/>
            </a:pPr>
            <a:r>
              <a:rPr lang="en-US" dirty="0" err="1" smtClean="0"/>
              <a:t>philosophes</a:t>
            </a:r>
            <a:r>
              <a:rPr lang="en-US" dirty="0" smtClean="0"/>
              <a:t> + </a:t>
            </a:r>
            <a:r>
              <a:rPr lang="en-US" dirty="0" err="1" smtClean="0"/>
              <a:t>encyclopédistes</a:t>
            </a:r>
            <a:r>
              <a:rPr lang="en-US" dirty="0" smtClean="0"/>
              <a:t>:</a:t>
            </a:r>
          </a:p>
          <a:p>
            <a:pPr algn="ctr">
              <a:buNone/>
            </a:pPr>
            <a:r>
              <a:rPr lang="en-US" dirty="0" smtClean="0"/>
              <a:t>Voltaire, Rousseau, Montesquieu</a:t>
            </a:r>
          </a:p>
          <a:p>
            <a:pPr algn="ctr">
              <a:buNone/>
            </a:pPr>
            <a:endParaRPr lang="th-TH" i="1" dirty="0" smtClean="0">
              <a:sym typeface="Wingdings"/>
            </a:endParaRPr>
          </a:p>
          <a:p>
            <a:pPr algn="ctr">
              <a:buNone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862</Words>
  <Application>Microsoft Office PowerPoint</Application>
  <PresentationFormat>นำเสนอทางหน้าจอ (4:3)</PresentationFormat>
  <Paragraphs>313</Paragraphs>
  <Slides>51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51</vt:i4>
      </vt:variant>
    </vt:vector>
  </HeadingPairs>
  <TitlesOfParts>
    <vt:vector size="52" baseType="lpstr">
      <vt:lpstr>ชุดรูปแบบของ Office</vt:lpstr>
      <vt:lpstr>Literature of the 18th Century </vt:lpstr>
      <vt:lpstr>The 18th Century</vt:lpstr>
      <vt:lpstr>The 18th Century</vt:lpstr>
      <vt:lpstr>Literature of the 18th Century </vt:lpstr>
      <vt:lpstr>French Literature</vt:lpstr>
      <vt:lpstr>an intellectual meeting in the salon of Mme. Geoffrin </vt:lpstr>
      <vt:lpstr>Voltaire and Diderot at the Café Procope </vt:lpstr>
      <vt:lpstr>Café Procope (Le Procope) at present</vt:lpstr>
      <vt:lpstr>French Literature</vt:lpstr>
      <vt:lpstr>French Literature</vt:lpstr>
      <vt:lpstr>French Literature</vt:lpstr>
      <vt:lpstr>French Literature</vt:lpstr>
      <vt:lpstr>French Literature</vt:lpstr>
      <vt:lpstr>Candide</vt:lpstr>
      <vt:lpstr>French Literature</vt:lpstr>
      <vt:lpstr>ภาพนิ่ง 16</vt:lpstr>
      <vt:lpstr>English Literature</vt:lpstr>
      <vt:lpstr>English leading poets and writers of the 18th Century</vt:lpstr>
      <vt:lpstr>Poetry</vt:lpstr>
      <vt:lpstr>Poetry</vt:lpstr>
      <vt:lpstr>Poetry: Pre-Romanticist</vt:lpstr>
      <vt:lpstr>St. Giles’ Church at Stoke Poges Village where Gray wrote his Elegy Written in a Country Churchyard</vt:lpstr>
      <vt:lpstr>Poetry: Pre-Romanticist</vt:lpstr>
      <vt:lpstr>Poetry: Pre-Romanticist</vt:lpstr>
      <vt:lpstr>William Blake</vt:lpstr>
      <vt:lpstr>Prose</vt:lpstr>
      <vt:lpstr> Novel  Gulliver’s Travels </vt:lpstr>
      <vt:lpstr>Gulliver in the land of the Lilliput</vt:lpstr>
      <vt:lpstr>Gulliver in the land of the Brobdignag</vt:lpstr>
      <vt:lpstr>Gulliver watching the flying island of Laputa</vt:lpstr>
      <vt:lpstr>Gulliver on the flying island of Laputa</vt:lpstr>
      <vt:lpstr>Gulliver leaving the land of the Houyhnhnms</vt:lpstr>
      <vt:lpstr>Novel</vt:lpstr>
      <vt:lpstr>Crusoe rescuing Friday from the cannibals</vt:lpstr>
      <vt:lpstr>Novel</vt:lpstr>
      <vt:lpstr>Novel</vt:lpstr>
      <vt:lpstr>American Literature</vt:lpstr>
      <vt:lpstr>Deism / Deist   </vt:lpstr>
      <vt:lpstr>Deism / Deist</vt:lpstr>
      <vt:lpstr>American Enlightenment</vt:lpstr>
      <vt:lpstr>American literature</vt:lpstr>
      <vt:lpstr>Prose</vt:lpstr>
      <vt:lpstr>Benjamin Franklin in the Court of Louis XVI of France </vt:lpstr>
      <vt:lpstr>Prose</vt:lpstr>
      <vt:lpstr>Prose</vt:lpstr>
      <vt:lpstr>Prose</vt:lpstr>
      <vt:lpstr>Prose</vt:lpstr>
      <vt:lpstr>The Declaration of Independence</vt:lpstr>
      <vt:lpstr>Poetry</vt:lpstr>
      <vt:lpstr>Poetry</vt:lpstr>
      <vt:lpstr>Philip Freneau </vt:lpstr>
    </vt:vector>
  </TitlesOfParts>
  <Company>Kasetsart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Literature of the 18th Century </dc:title>
  <dc:creator>user</dc:creator>
  <cp:lastModifiedBy>user</cp:lastModifiedBy>
  <cp:revision>64</cp:revision>
  <dcterms:created xsi:type="dcterms:W3CDTF">2014-10-24T05:29:31Z</dcterms:created>
  <dcterms:modified xsi:type="dcterms:W3CDTF">2014-11-12T08:01:10Z</dcterms:modified>
</cp:coreProperties>
</file>