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8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3" r:id="rId19"/>
    <p:sldId id="275" r:id="rId20"/>
    <p:sldId id="276" r:id="rId21"/>
    <p:sldId id="277" r:id="rId22"/>
    <p:sldId id="278" r:id="rId23"/>
    <p:sldId id="281" r:id="rId24"/>
    <p:sldId id="279" r:id="rId25"/>
    <p:sldId id="282" r:id="rId26"/>
    <p:sldId id="280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3" r:id="rId37"/>
    <p:sldId id="294" r:id="rId38"/>
    <p:sldId id="295" r:id="rId39"/>
    <p:sldId id="351" r:id="rId40"/>
    <p:sldId id="296" r:id="rId41"/>
    <p:sldId id="297" r:id="rId42"/>
    <p:sldId id="298" r:id="rId43"/>
    <p:sldId id="300" r:id="rId44"/>
    <p:sldId id="299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9" r:id="rId53"/>
    <p:sldId id="308" r:id="rId54"/>
    <p:sldId id="310" r:id="rId55"/>
    <p:sldId id="312" r:id="rId56"/>
    <p:sldId id="313" r:id="rId57"/>
    <p:sldId id="314" r:id="rId58"/>
    <p:sldId id="320" r:id="rId59"/>
    <p:sldId id="315" r:id="rId60"/>
    <p:sldId id="316" r:id="rId61"/>
    <p:sldId id="317" r:id="rId62"/>
    <p:sldId id="330" r:id="rId63"/>
    <p:sldId id="318" r:id="rId64"/>
    <p:sldId id="322" r:id="rId65"/>
    <p:sldId id="328" r:id="rId66"/>
    <p:sldId id="326" r:id="rId67"/>
    <p:sldId id="331" r:id="rId68"/>
    <p:sldId id="332" r:id="rId69"/>
    <p:sldId id="333" r:id="rId70"/>
    <p:sldId id="336" r:id="rId71"/>
    <p:sldId id="334" r:id="rId72"/>
    <p:sldId id="335" r:id="rId73"/>
    <p:sldId id="337" r:id="rId74"/>
    <p:sldId id="338" r:id="rId75"/>
    <p:sldId id="344" r:id="rId76"/>
    <p:sldId id="339" r:id="rId77"/>
    <p:sldId id="340" r:id="rId78"/>
    <p:sldId id="341" r:id="rId79"/>
    <p:sldId id="342" r:id="rId80"/>
    <p:sldId id="343" r:id="rId81"/>
    <p:sldId id="345" r:id="rId82"/>
    <p:sldId id="346" r:id="rId83"/>
    <p:sldId id="352" r:id="rId84"/>
    <p:sldId id="347" r:id="rId85"/>
    <p:sldId id="348" r:id="rId86"/>
    <p:sldId id="349" r:id="rId87"/>
    <p:sldId id="350" r:id="rId88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30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02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9C816-9A58-41C5-8C08-0C02636CDC88}" type="datetimeFigureOut">
              <a:rPr lang="th-TH" smtClean="0"/>
              <a:pPr/>
              <a:t>12/11/57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89F-7640-4C7C-97C9-518D73C71119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81DE-33B0-4961-87AF-2E4B8D198D5D}" type="datetimeFigureOut">
              <a:rPr lang="th-TH" smtClean="0"/>
              <a:pPr/>
              <a:t>12/11/57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2D7D-21FD-4CDC-8417-54140FBFB608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81DE-33B0-4961-87AF-2E4B8D198D5D}" type="datetimeFigureOut">
              <a:rPr lang="th-TH" smtClean="0"/>
              <a:pPr/>
              <a:t>12/11/57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2D7D-21FD-4CDC-8417-54140FBFB608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81DE-33B0-4961-87AF-2E4B8D198D5D}" type="datetimeFigureOut">
              <a:rPr lang="th-TH" smtClean="0"/>
              <a:pPr/>
              <a:t>12/11/57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2D7D-21FD-4CDC-8417-54140FBFB608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81DE-33B0-4961-87AF-2E4B8D198D5D}" type="datetimeFigureOut">
              <a:rPr lang="th-TH" smtClean="0"/>
              <a:pPr/>
              <a:t>12/11/57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2D7D-21FD-4CDC-8417-54140FBFB608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81DE-33B0-4961-87AF-2E4B8D198D5D}" type="datetimeFigureOut">
              <a:rPr lang="th-TH" smtClean="0"/>
              <a:pPr/>
              <a:t>12/11/57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2D7D-21FD-4CDC-8417-54140FBFB608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81DE-33B0-4961-87AF-2E4B8D198D5D}" type="datetimeFigureOut">
              <a:rPr lang="th-TH" smtClean="0"/>
              <a:pPr/>
              <a:t>12/11/57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2D7D-21FD-4CDC-8417-54140FBFB608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81DE-33B0-4961-87AF-2E4B8D198D5D}" type="datetimeFigureOut">
              <a:rPr lang="th-TH" smtClean="0"/>
              <a:pPr/>
              <a:t>12/11/57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2D7D-21FD-4CDC-8417-54140FBFB608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81DE-33B0-4961-87AF-2E4B8D198D5D}" type="datetimeFigureOut">
              <a:rPr lang="th-TH" smtClean="0"/>
              <a:pPr/>
              <a:t>12/11/57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2D7D-21FD-4CDC-8417-54140FBFB608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81DE-33B0-4961-87AF-2E4B8D198D5D}" type="datetimeFigureOut">
              <a:rPr lang="th-TH" smtClean="0"/>
              <a:pPr/>
              <a:t>12/11/57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2D7D-21FD-4CDC-8417-54140FBFB608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81DE-33B0-4961-87AF-2E4B8D198D5D}" type="datetimeFigureOut">
              <a:rPr lang="th-TH" smtClean="0"/>
              <a:pPr/>
              <a:t>12/11/57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2D7D-21FD-4CDC-8417-54140FBFB608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81DE-33B0-4961-87AF-2E4B8D198D5D}" type="datetimeFigureOut">
              <a:rPr lang="th-TH" smtClean="0"/>
              <a:pPr/>
              <a:t>12/11/57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F2D7D-21FD-4CDC-8417-54140FBFB608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D81DE-33B0-4961-87AF-2E4B8D198D5D}" type="datetimeFigureOut">
              <a:rPr lang="th-TH" smtClean="0"/>
              <a:pPr/>
              <a:t>12/11/57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F2D7D-21FD-4CDC-8417-54140FBFB608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F:\MUSKE.MPG" TargetMode="Externa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Literature of the 19</a:t>
            </a:r>
            <a:r>
              <a:rPr lang="en-US" baseline="30000" dirty="0" smtClean="0">
                <a:solidFill>
                  <a:srgbClr val="00B050"/>
                </a:solidFill>
              </a:rPr>
              <a:t>th</a:t>
            </a:r>
            <a:r>
              <a:rPr lang="en-US" dirty="0" smtClean="0">
                <a:solidFill>
                  <a:srgbClr val="00B050"/>
                </a:solidFill>
              </a:rPr>
              <a:t> Century</a:t>
            </a:r>
            <a:endParaRPr lang="th-TH" dirty="0">
              <a:solidFill>
                <a:srgbClr val="00B050"/>
              </a:solidFill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ym typeface="Wingdings"/>
              </a:rPr>
              <a:t>tenderness and a love of simplicity seen in Wordsworth’s poems</a:t>
            </a:r>
            <a:r>
              <a:rPr lang="en-US" dirty="0" smtClean="0">
                <a:sym typeface="Wingdings"/>
              </a:rPr>
              <a:t/>
            </a:r>
            <a:br>
              <a:rPr lang="en-US" dirty="0" smtClean="0">
                <a:sym typeface="Wingdings"/>
              </a:rPr>
            </a:br>
            <a:endParaRPr lang="th-TH" dirty="0"/>
          </a:p>
        </p:txBody>
      </p:sp>
      <p:pic>
        <p:nvPicPr>
          <p:cNvPr id="4" name="ตัวยึดเนื้อหา 3" descr="dais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3716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Samuel Taylor Coleridge</a:t>
            </a:r>
            <a:endParaRPr lang="th-TH" sz="36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sz="2800" i="1" dirty="0" smtClean="0"/>
              <a:t>- Rime of the Ancient</a:t>
            </a:r>
          </a:p>
          <a:p>
            <a:pPr>
              <a:buNone/>
            </a:pPr>
            <a:r>
              <a:rPr lang="en-US" sz="2800" i="1" dirty="0" smtClean="0"/>
              <a:t>  Mariner </a:t>
            </a:r>
          </a:p>
          <a:p>
            <a:pPr>
              <a:buNone/>
            </a:pPr>
            <a:r>
              <a:rPr lang="en-US" sz="2800" i="1" dirty="0" smtClean="0"/>
              <a:t>- </a:t>
            </a:r>
            <a:r>
              <a:rPr lang="en-US" sz="2800" i="1" dirty="0" err="1" smtClean="0"/>
              <a:t>Kubla</a:t>
            </a:r>
            <a:r>
              <a:rPr lang="en-US" sz="2800" i="1" dirty="0" smtClean="0"/>
              <a:t> Khan</a:t>
            </a:r>
            <a:endParaRPr lang="th-TH" sz="2800" i="1" dirty="0"/>
          </a:p>
        </p:txBody>
      </p:sp>
      <p:pic>
        <p:nvPicPr>
          <p:cNvPr id="4" name="ตัวยึดเนื้อหา 3" descr="colerid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0" y="1371600"/>
            <a:ext cx="3970060" cy="4754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i="1" dirty="0" smtClean="0"/>
              <a:t>Rime of the Ancient Mariner</a:t>
            </a:r>
            <a:r>
              <a:rPr lang="en-US" sz="3600" dirty="0" smtClean="0"/>
              <a:t>: an old </a:t>
            </a:r>
            <a:r>
              <a:rPr lang="en-US" sz="3600" dirty="0" smtClean="0"/>
              <a:t>mariner </a:t>
            </a:r>
            <a:r>
              <a:rPr lang="en-US" sz="3600" dirty="0" smtClean="0"/>
              <a:t>was fated because he destroyed nature represented by </a:t>
            </a:r>
            <a:r>
              <a:rPr lang="en-US" sz="3600" dirty="0" smtClean="0"/>
              <a:t>an </a:t>
            </a:r>
            <a:r>
              <a:rPr lang="en-US" sz="3600" dirty="0" smtClean="0"/>
              <a:t>albatross </a:t>
            </a:r>
            <a:endParaRPr lang="th-TH" sz="3600" dirty="0"/>
          </a:p>
        </p:txBody>
      </p:sp>
      <p:grpSp>
        <p:nvGrpSpPr>
          <p:cNvPr id="4" name="กลุ่ม 15"/>
          <p:cNvGrpSpPr>
            <a:grpSpLocks noGrp="1"/>
          </p:cNvGrpSpPr>
          <p:nvPr>
            <p:ph idx="1"/>
          </p:nvPr>
        </p:nvGrpSpPr>
        <p:grpSpPr bwMode="auto">
          <a:xfrm>
            <a:off x="457200" y="1600200"/>
            <a:ext cx="8229600" cy="4525963"/>
            <a:chOff x="228600" y="214313"/>
            <a:chExt cx="8643938" cy="5453062"/>
          </a:xfrm>
        </p:grpSpPr>
        <p:pic>
          <p:nvPicPr>
            <p:cNvPr id="5" name="รูปภาพ 24" descr="ancient mariner.gif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8600" y="214313"/>
              <a:ext cx="4233863" cy="5453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รูปภาพ 25" descr="ancient mariner1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43413" y="214313"/>
              <a:ext cx="4429125" cy="544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Prose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  <a:endParaRPr lang="en-US" dirty="0" smtClean="0">
              <a:sym typeface="Wingdings"/>
            </a:endParaRPr>
          </a:p>
          <a:p>
            <a:pPr algn="ctr">
              <a:buNone/>
            </a:pPr>
            <a:r>
              <a:rPr lang="en-US" dirty="0" smtClean="0"/>
              <a:t>great increase of </a:t>
            </a:r>
            <a:r>
              <a:rPr lang="en-US" dirty="0" smtClean="0"/>
              <a:t>novels</a:t>
            </a:r>
            <a:endParaRPr lang="en-US" dirty="0" smtClean="0"/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th-TH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the extent of the novel-reading public</a:t>
            </a:r>
            <a:endParaRPr lang="th-TH" dirty="0" smtClean="0">
              <a:sym typeface="Wingdings"/>
            </a:endParaRPr>
          </a:p>
          <a:p>
            <a:pPr algn="ctr">
              <a:buNone/>
            </a:pPr>
            <a:endParaRPr lang="en-US" dirty="0" smtClean="0">
              <a:sym typeface="Wingdings"/>
            </a:endParaRPr>
          </a:p>
          <a:p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Prose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  <a:endParaRPr lang="en-US" dirty="0" smtClean="0">
              <a:sym typeface="Wingdings"/>
            </a:endParaRPr>
          </a:p>
          <a:p>
            <a:pPr algn="ctr">
              <a:buNone/>
            </a:pPr>
            <a:r>
              <a:rPr lang="en-US" dirty="0" smtClean="0">
                <a:sym typeface="Wingdings"/>
              </a:rPr>
              <a:t>Gothic romance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Sir Walter Scott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</a:t>
            </a:r>
          </a:p>
          <a:p>
            <a:pPr algn="ctr">
              <a:buNone/>
            </a:pPr>
            <a:r>
              <a:rPr lang="en-US" i="1" dirty="0" smtClean="0">
                <a:sym typeface="Wingdings"/>
              </a:rPr>
              <a:t>Ivanhoe</a:t>
            </a:r>
          </a:p>
          <a:p>
            <a:pPr algn="ctr">
              <a:buNone/>
            </a:pPr>
            <a:r>
              <a:rPr lang="en-US" i="1" dirty="0" smtClean="0">
                <a:sym typeface="Wingdings"/>
              </a:rPr>
              <a:t>The Talisman</a:t>
            </a:r>
          </a:p>
          <a:p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ym typeface="Wingdings"/>
              </a:rPr>
              <a:t>Sir Walter Scott</a:t>
            </a:r>
            <a:br>
              <a:rPr lang="en-US" sz="3600" dirty="0" smtClean="0">
                <a:sym typeface="Wingdings"/>
              </a:rPr>
            </a:br>
            <a:endParaRPr lang="th-TH" sz="36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feeling of nostalgia  romantic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thrilling adventures, beautiful and distressed ladies, brave and handsome heroes in the scenes of a bygone age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England in the past during the </a:t>
            </a:r>
            <a:r>
              <a:rPr lang="en-US" smtClean="0">
                <a:sym typeface="Wingdings"/>
              </a:rPr>
              <a:t>Medieval </a:t>
            </a:r>
            <a:endParaRPr lang="en-US" dirty="0" smtClean="0">
              <a:sym typeface="Wingdings"/>
            </a:endParaRPr>
          </a:p>
          <a:p>
            <a:pPr algn="ctr">
              <a:buNone/>
            </a:pPr>
            <a:endParaRPr lang="th-TH" dirty="0" smtClean="0">
              <a:sym typeface="Wingding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Prose</a:t>
            </a:r>
            <a:br>
              <a:rPr lang="en-US" sz="4000" dirty="0" smtClean="0"/>
            </a:b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novel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Jane Austen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one of the most memorable novelist</a:t>
            </a:r>
          </a:p>
          <a:p>
            <a:pPr algn="ctr">
              <a:buNone/>
            </a:pPr>
            <a:endParaRPr lang="en-US" dirty="0" smtClean="0">
              <a:sym typeface="Wingdings"/>
            </a:endParaRPr>
          </a:p>
          <a:p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Jane Austen</a:t>
            </a:r>
            <a:endParaRPr lang="th-TH" sz="3600" dirty="0"/>
          </a:p>
        </p:txBody>
      </p:sp>
      <p:pic>
        <p:nvPicPr>
          <p:cNvPr id="4" name="ตัวยึดเนื้อหา 3" descr="aust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93074" y="1219200"/>
            <a:ext cx="2990010" cy="4906963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Jane Austen</a:t>
            </a:r>
            <a:endParaRPr lang="th-TH" sz="36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novels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/>
              <a:t>reflect English middle-class life in small communities more perfectly and realistically than had ever been done </a:t>
            </a:r>
            <a:r>
              <a:rPr lang="en-US" dirty="0" smtClean="0"/>
              <a:t>before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social commentary</a:t>
            </a:r>
            <a:endParaRPr lang="th-TH" dirty="0" smtClean="0">
              <a:sym typeface="Wingdings"/>
            </a:endParaRPr>
          </a:p>
          <a:p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Jane Austen</a:t>
            </a:r>
            <a:endParaRPr lang="th-TH" sz="36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novels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</a:t>
            </a:r>
          </a:p>
          <a:p>
            <a:pPr algn="ctr">
              <a:buNone/>
            </a:pPr>
            <a:r>
              <a:rPr lang="en-US" i="1" dirty="0" smtClean="0">
                <a:sym typeface="Wingdings"/>
              </a:rPr>
              <a:t>Sense and Sensibility</a:t>
            </a:r>
          </a:p>
          <a:p>
            <a:pPr algn="ctr">
              <a:buNone/>
            </a:pPr>
            <a:r>
              <a:rPr lang="en-US" i="1" dirty="0" smtClean="0">
                <a:sym typeface="Wingdings"/>
              </a:rPr>
              <a:t>Pride and Prejudice</a:t>
            </a:r>
          </a:p>
          <a:p>
            <a:pPr algn="ctr">
              <a:buNone/>
            </a:pPr>
            <a:r>
              <a:rPr lang="en-US" i="1" dirty="0" smtClean="0">
                <a:sym typeface="Wingdings"/>
              </a:rPr>
              <a:t>Mansfield Park</a:t>
            </a:r>
          </a:p>
          <a:p>
            <a:pPr algn="ctr">
              <a:buNone/>
            </a:pPr>
            <a:r>
              <a:rPr lang="en-US" i="1" dirty="0" smtClean="0">
                <a:sym typeface="Wingdings"/>
              </a:rPr>
              <a:t>Emma</a:t>
            </a:r>
          </a:p>
          <a:p>
            <a:pPr algn="ctr">
              <a:buNone/>
            </a:pPr>
            <a:r>
              <a:rPr lang="en-US" i="1" dirty="0" smtClean="0">
                <a:sym typeface="Wingdings"/>
              </a:rPr>
              <a:t>Northanger Abbey</a:t>
            </a:r>
          </a:p>
          <a:p>
            <a:pPr algn="ctr">
              <a:buNone/>
            </a:pPr>
            <a:r>
              <a:rPr lang="en-US" i="1" dirty="0" smtClean="0">
                <a:sym typeface="Wingdings"/>
              </a:rPr>
              <a:t>Persuasion</a:t>
            </a:r>
          </a:p>
          <a:p>
            <a:pPr algn="ctr">
              <a:buNone/>
            </a:pPr>
            <a:endParaRPr lang="en-US" dirty="0" smtClean="0">
              <a:sym typeface="Wingdings"/>
            </a:endParaRPr>
          </a:p>
          <a:p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Literature of the 19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>
                <a:sym typeface="Wingdings"/>
              </a:rPr>
              <a:t>first </a:t>
            </a:r>
            <a:r>
              <a:rPr lang="en-US" dirty="0" smtClean="0">
                <a:sym typeface="Wingdings"/>
              </a:rPr>
              <a:t>part of the 19</a:t>
            </a:r>
            <a:r>
              <a:rPr lang="en-US" baseline="30000" dirty="0" smtClean="0">
                <a:sym typeface="Wingdings"/>
              </a:rPr>
              <a:t>th</a:t>
            </a:r>
            <a:r>
              <a:rPr lang="en-US" dirty="0" smtClean="0">
                <a:sym typeface="Wingdings"/>
              </a:rPr>
              <a:t> century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 </a:t>
            </a:r>
            <a:r>
              <a:rPr lang="th-TH" dirty="0" smtClean="0">
                <a:sym typeface="Wingdings"/>
              </a:rPr>
              <a:t></a:t>
            </a:r>
            <a:endParaRPr lang="en-US" dirty="0" smtClean="0">
              <a:sym typeface="Wingdings"/>
            </a:endParaRPr>
          </a:p>
          <a:p>
            <a:pPr algn="ctr">
              <a:buNone/>
            </a:pPr>
            <a:r>
              <a:rPr lang="en-US" dirty="0" smtClean="0"/>
              <a:t>Romanticism</a:t>
            </a:r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r>
              <a:rPr lang="en-US" dirty="0" smtClean="0">
                <a:sym typeface="Wingdings"/>
              </a:rPr>
              <a:t>second </a:t>
            </a:r>
            <a:r>
              <a:rPr lang="en-US" dirty="0" smtClean="0">
                <a:sym typeface="Wingdings"/>
              </a:rPr>
              <a:t>part of the 19</a:t>
            </a:r>
            <a:r>
              <a:rPr lang="en-US" baseline="30000" dirty="0" smtClean="0">
                <a:sym typeface="Wingdings"/>
              </a:rPr>
              <a:t>th</a:t>
            </a:r>
            <a:r>
              <a:rPr lang="en-US" dirty="0" smtClean="0">
                <a:sym typeface="Wingdings"/>
              </a:rPr>
              <a:t> century</a:t>
            </a:r>
            <a:endParaRPr lang="th-TH" dirty="0" smtClean="0">
              <a:sym typeface="Wingdings"/>
            </a:endParaRP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Realism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French Literature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err="1" smtClean="0"/>
              <a:t>Alexandre</a:t>
            </a:r>
            <a:r>
              <a:rPr lang="en-US" dirty="0" smtClean="0"/>
              <a:t> Dumas, </a:t>
            </a:r>
            <a:r>
              <a:rPr lang="en-US" dirty="0" err="1" smtClean="0"/>
              <a:t>père</a:t>
            </a:r>
            <a:endParaRPr lang="en-US" dirty="0" smtClean="0"/>
          </a:p>
          <a:p>
            <a:pPr algn="ctr">
              <a:buNone/>
            </a:pPr>
            <a:r>
              <a:rPr lang="en-US" dirty="0" smtClean="0"/>
              <a:t>Victor Hugo</a:t>
            </a:r>
          </a:p>
          <a:p>
            <a:pPr algn="ctr">
              <a:buNone/>
            </a:pP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Prose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>
                <a:sym typeface="Wingdings"/>
              </a:rPr>
              <a:t>n</a:t>
            </a:r>
            <a:r>
              <a:rPr lang="en-US" dirty="0" smtClean="0">
                <a:sym typeface="Wingdings"/>
              </a:rPr>
              <a:t>ovels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err="1" smtClean="0"/>
              <a:t>Alexandre</a:t>
            </a:r>
            <a:r>
              <a:rPr lang="en-US" dirty="0" smtClean="0"/>
              <a:t> Dumas, </a:t>
            </a:r>
            <a:r>
              <a:rPr lang="en-US" dirty="0" err="1" smtClean="0"/>
              <a:t>père</a:t>
            </a:r>
            <a:endParaRPr lang="en-US" dirty="0" smtClean="0"/>
          </a:p>
          <a:p>
            <a:pPr algn="ctr">
              <a:buNone/>
            </a:pPr>
            <a:r>
              <a:rPr lang="en-US" dirty="0" smtClean="0">
                <a:sym typeface="Wingdings"/>
              </a:rPr>
              <a:t></a:t>
            </a:r>
          </a:p>
          <a:p>
            <a:pPr algn="ctr">
              <a:buNone/>
            </a:pPr>
            <a:r>
              <a:rPr lang="en-US" i="1" dirty="0" smtClean="0">
                <a:sym typeface="Wingdings"/>
              </a:rPr>
              <a:t>The Count of Monte Cristo</a:t>
            </a:r>
          </a:p>
          <a:p>
            <a:pPr algn="ctr">
              <a:buNone/>
            </a:pPr>
            <a:r>
              <a:rPr lang="en-US" i="1" dirty="0" smtClean="0">
                <a:sym typeface="Wingdings"/>
              </a:rPr>
              <a:t>The Three Musketeers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translated into 100 languages</a:t>
            </a:r>
            <a:endParaRPr lang="th-TH" dirty="0" smtClean="0">
              <a:sym typeface="Wingdings"/>
            </a:endParaRPr>
          </a:p>
          <a:p>
            <a:pPr algn="ctr">
              <a:buNone/>
            </a:pPr>
            <a:r>
              <a:rPr lang="en-US" dirty="0">
                <a:sym typeface="Wingdings"/>
              </a:rPr>
              <a:t>a</a:t>
            </a:r>
            <a:r>
              <a:rPr lang="en-US" dirty="0" smtClean="0">
                <a:sym typeface="Wingdings"/>
              </a:rPr>
              <a:t>dapted for nearly 200 films</a:t>
            </a:r>
          </a:p>
          <a:p>
            <a:pPr>
              <a:buNone/>
            </a:pPr>
            <a:endParaRPr lang="en-US" dirty="0" smtClean="0"/>
          </a:p>
          <a:p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Three Musketeers</a:t>
            </a:r>
            <a:endParaRPr lang="th-TH" sz="3600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248150" y="3186113"/>
          <a:ext cx="647700" cy="485775"/>
        </p:xfrm>
        <a:graphic>
          <a:graphicData uri="http://schemas.openxmlformats.org/presentationml/2006/ole">
            <p:oleObj spid="_x0000_s1026" name="Package" r:id="rId4" imgW="647640" imgH="485640" progId="Package">
              <p:embed/>
            </p:oleObj>
          </a:graphicData>
        </a:graphic>
      </p:graphicFrame>
      <p:pic>
        <p:nvPicPr>
          <p:cNvPr id="7" name="MUSKE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12192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Prose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novels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/>
              <a:t>Victor Hugo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/>
              <a:t>romantic poet, novelist, dramatist  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greatest, best known French romanticist</a:t>
            </a:r>
            <a:endParaRPr lang="th-TH" dirty="0" smtClean="0">
              <a:sym typeface="Wingding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Victor Hugo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>
                <a:sym typeface="Wingdings"/>
              </a:rPr>
              <a:t>novels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i="1" dirty="0" smtClean="0">
                <a:sym typeface="Wingdings"/>
              </a:rPr>
              <a:t>Les </a:t>
            </a:r>
            <a:r>
              <a:rPr lang="en-US" i="1" dirty="0" err="1" smtClean="0">
                <a:sym typeface="Wingdings"/>
              </a:rPr>
              <a:t>Misérables</a:t>
            </a:r>
            <a:endParaRPr lang="th-TH" i="1" dirty="0" smtClean="0">
              <a:sym typeface="Wingdings"/>
            </a:endParaRPr>
          </a:p>
          <a:p>
            <a:pPr algn="ctr">
              <a:buNone/>
            </a:pPr>
            <a:r>
              <a:rPr lang="en-US" i="1" dirty="0" smtClean="0"/>
              <a:t>Notre-Dame </a:t>
            </a:r>
            <a:r>
              <a:rPr lang="en-US" i="1" dirty="0"/>
              <a:t>de Paris</a:t>
            </a:r>
            <a:r>
              <a:rPr lang="en-US" dirty="0"/>
              <a:t> </a:t>
            </a:r>
            <a:endParaRPr lang="en-US" dirty="0" smtClean="0"/>
          </a:p>
          <a:p>
            <a:pPr algn="ctr">
              <a:buNone/>
            </a:pPr>
            <a:r>
              <a:rPr lang="en-US" dirty="0" smtClean="0"/>
              <a:t>or</a:t>
            </a:r>
          </a:p>
          <a:p>
            <a:pPr algn="ctr">
              <a:buNone/>
            </a:pPr>
            <a:r>
              <a:rPr lang="en-US" i="1" dirty="0" smtClean="0"/>
              <a:t>The Hunchback of Notre-Dame</a:t>
            </a:r>
          </a:p>
          <a:p>
            <a:pPr>
              <a:buNone/>
            </a:pPr>
            <a:r>
              <a:rPr lang="en-US" dirty="0" smtClean="0"/>
              <a:t> </a:t>
            </a: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The Hunchback of Notre-Dame</a:t>
            </a:r>
            <a:endParaRPr lang="th-TH" sz="3200" dirty="0"/>
          </a:p>
        </p:txBody>
      </p:sp>
      <p:pic>
        <p:nvPicPr>
          <p:cNvPr id="4" name="รูปภาพ 14" descr="hunchbach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47800" y="1295400"/>
            <a:ext cx="6274954" cy="431403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i="1" dirty="0" smtClean="0">
                <a:sym typeface="Wingdings"/>
              </a:rPr>
              <a:t>Les </a:t>
            </a:r>
            <a:r>
              <a:rPr lang="en-US" sz="3600" i="1" dirty="0" err="1" smtClean="0">
                <a:sym typeface="Wingdings"/>
              </a:rPr>
              <a:t>Misérables</a:t>
            </a:r>
            <a:r>
              <a:rPr lang="th-TH" i="1" dirty="0" smtClean="0">
                <a:sym typeface="Wingdings"/>
              </a:rPr>
              <a:t/>
            </a:r>
            <a:br>
              <a:rPr lang="th-TH" i="1" dirty="0" smtClean="0">
                <a:sym typeface="Wingdings"/>
              </a:rPr>
            </a:br>
            <a:endParaRPr lang="th-TH" dirty="0"/>
          </a:p>
        </p:txBody>
      </p:sp>
      <p:pic>
        <p:nvPicPr>
          <p:cNvPr id="4" name="รูปภาพ 16" descr="les miserables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47800" y="1371600"/>
            <a:ext cx="6171768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American Literature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American writers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/>
              <a:t>create a distinctive American literature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Prose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Washington Irving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/>
              <a:t>the first prominent American author </a:t>
            </a:r>
          </a:p>
          <a:p>
            <a:pPr algn="ctr">
              <a:buNone/>
            </a:pPr>
            <a:r>
              <a:rPr lang="en-US" dirty="0" smtClean="0"/>
              <a:t>of short tales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/>
              <a:t>America’ s first genuine man of letters</a:t>
            </a:r>
          </a:p>
          <a:p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Washington Irving</a:t>
            </a:r>
            <a:endParaRPr lang="th-TH" sz="36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>
                <a:sym typeface="Wingdings"/>
              </a:rPr>
              <a:t>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short tales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i="1" dirty="0" smtClean="0">
                <a:sym typeface="Wingdings"/>
              </a:rPr>
              <a:t>Rip Van Winkle</a:t>
            </a:r>
            <a:endParaRPr lang="en-US" i="1" dirty="0">
              <a:sym typeface="Wingdings"/>
            </a:endParaRPr>
          </a:p>
          <a:p>
            <a:pPr algn="ctr">
              <a:buNone/>
            </a:pPr>
            <a:r>
              <a:rPr lang="en-US" i="1" dirty="0" smtClean="0">
                <a:sym typeface="Wingdings"/>
              </a:rPr>
              <a:t>The Legend of Sleepy Hollow</a:t>
            </a:r>
            <a:endParaRPr lang="th-TH" i="1" dirty="0" smtClean="0">
              <a:sym typeface="Wingdings"/>
            </a:endParaRPr>
          </a:p>
          <a:p>
            <a:pPr algn="ctr">
              <a:buNone/>
            </a:pPr>
            <a:endParaRPr lang="th-TH" dirty="0" smtClean="0">
              <a:sym typeface="Wingdings"/>
            </a:endParaRPr>
          </a:p>
          <a:p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ym typeface="Wingdings"/>
              </a:rPr>
              <a:t>First Part of the 19</a:t>
            </a:r>
            <a:r>
              <a:rPr lang="en-US" sz="3600" baseline="30000" dirty="0" smtClean="0">
                <a:sym typeface="Wingdings"/>
              </a:rPr>
              <a:t>th</a:t>
            </a:r>
            <a:r>
              <a:rPr lang="en-US" sz="3600" dirty="0" smtClean="0">
                <a:sym typeface="Wingdings"/>
              </a:rPr>
              <a:t> Century </a:t>
            </a:r>
            <a:br>
              <a:rPr lang="en-US" sz="3600" dirty="0" smtClean="0">
                <a:sym typeface="Wingdings"/>
              </a:rPr>
            </a:br>
            <a:r>
              <a:rPr lang="en-US" sz="3600" dirty="0" smtClean="0">
                <a:sym typeface="Wingdings"/>
              </a:rPr>
              <a:t>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Romanticism</a:t>
            </a:r>
            <a:endParaRPr lang="th-TH" sz="3600" dirty="0"/>
          </a:p>
        </p:txBody>
      </p:sp>
      <p:pic>
        <p:nvPicPr>
          <p:cNvPr id="4" name="รูปภาพ 12" descr="romanticism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971800" y="2057400"/>
            <a:ext cx="3313613" cy="42211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Washington Irving</a:t>
            </a:r>
            <a:endParaRPr lang="th-TH" sz="36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i="1" dirty="0" smtClean="0">
                <a:sym typeface="Wingdings"/>
              </a:rPr>
              <a:t>Rip Van Winkle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th-TH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the story of a man who slept through the American Revolutionary War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 after drinking the liquor of the ghosts of </a:t>
            </a:r>
          </a:p>
          <a:p>
            <a:pPr algn="ctr">
              <a:buNone/>
            </a:pPr>
            <a:r>
              <a:rPr lang="en-US" dirty="0" err="1" smtClean="0">
                <a:sym typeface="Wingdings"/>
              </a:rPr>
              <a:t>Hendrick</a:t>
            </a:r>
            <a:r>
              <a:rPr lang="en-US" dirty="0" smtClean="0">
                <a:sym typeface="Wingdings"/>
              </a:rPr>
              <a:t>  /Henry Hudson’s crew</a:t>
            </a:r>
            <a:endParaRPr lang="th-TH" dirty="0" smtClean="0">
              <a:sym typeface="Wingdings"/>
            </a:endParaRPr>
          </a:p>
          <a:p>
            <a:pPr>
              <a:buNone/>
            </a:pPr>
            <a:endParaRPr lang="en-US" dirty="0" smtClean="0">
              <a:sym typeface="Wingdings"/>
            </a:endParaRPr>
          </a:p>
          <a:p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Rip Van Winkle</a:t>
            </a:r>
            <a:endParaRPr lang="th-TH" sz="3200" i="1" dirty="0"/>
          </a:p>
        </p:txBody>
      </p:sp>
      <p:pic>
        <p:nvPicPr>
          <p:cNvPr id="4" name="รูปภาพ 23" descr="rip1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3400" y="1981200"/>
            <a:ext cx="3962400" cy="3614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รูปภาพ 24" descr="rip3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0" y="1981200"/>
            <a:ext cx="4285523" cy="3623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dirty="0" smtClean="0"/>
              <a:t>Legend of the Sleepy Hollow</a:t>
            </a:r>
            <a:endParaRPr lang="th-TH" sz="3200" i="1" dirty="0"/>
          </a:p>
        </p:txBody>
      </p:sp>
      <p:pic>
        <p:nvPicPr>
          <p:cNvPr id="4" name="รูปภาพ 20" descr="sleepy hollo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447800"/>
            <a:ext cx="4579189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รูปภาพ 29" descr="sleepy hollow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352800"/>
            <a:ext cx="3985914" cy="2465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Prose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/>
              <a:t>James </a:t>
            </a:r>
            <a:r>
              <a:rPr lang="en-US" dirty="0" err="1" smtClean="0"/>
              <a:t>Fenimore</a:t>
            </a:r>
            <a:r>
              <a:rPr lang="en-US" dirty="0" smtClean="0"/>
              <a:t> Cooper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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novel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first important American novelist to use American subjects and setting</a:t>
            </a:r>
            <a:endParaRPr lang="th-TH" dirty="0" smtClean="0">
              <a:sym typeface="Wingding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ym typeface="Wingdings"/>
              </a:rPr>
              <a:t>Novel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/>
              <a:t>James </a:t>
            </a:r>
            <a:r>
              <a:rPr lang="en-US" dirty="0" err="1" smtClean="0"/>
              <a:t>Fenimore</a:t>
            </a:r>
            <a:r>
              <a:rPr lang="en-US" dirty="0" smtClean="0"/>
              <a:t> Cooper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</a:t>
            </a:r>
          </a:p>
          <a:p>
            <a:pPr algn="ctr">
              <a:buNone/>
            </a:pPr>
            <a:r>
              <a:rPr lang="en-US" i="1" dirty="0" smtClean="0">
                <a:sym typeface="Wingdings"/>
              </a:rPr>
              <a:t>The Spy</a:t>
            </a:r>
            <a:endParaRPr lang="th-TH" i="1" dirty="0" smtClean="0">
              <a:sym typeface="Wingdings"/>
            </a:endParaRP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a tale of the American </a:t>
            </a:r>
            <a:r>
              <a:rPr lang="en-US" dirty="0" err="1" smtClean="0">
                <a:sym typeface="Wingdings"/>
              </a:rPr>
              <a:t>Revoluiton</a:t>
            </a:r>
            <a:endParaRPr lang="th-TH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Novel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/>
              <a:t>James </a:t>
            </a:r>
            <a:r>
              <a:rPr lang="en-US" dirty="0" err="1" smtClean="0"/>
              <a:t>Fenimore</a:t>
            </a:r>
            <a:r>
              <a:rPr lang="en-US" dirty="0" smtClean="0"/>
              <a:t> Cooper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</a:t>
            </a:r>
          </a:p>
          <a:p>
            <a:pPr algn="ctr">
              <a:buNone/>
            </a:pPr>
            <a:r>
              <a:rPr lang="en-US" i="1" dirty="0" err="1" smtClean="0">
                <a:sym typeface="Wingdings"/>
              </a:rPr>
              <a:t>Leatherstocking</a:t>
            </a:r>
            <a:r>
              <a:rPr lang="en-US" i="1" dirty="0" smtClean="0">
                <a:sym typeface="Wingdings"/>
              </a:rPr>
              <a:t> Tales</a:t>
            </a:r>
            <a:endParaRPr lang="th-TH" i="1" dirty="0" smtClean="0">
              <a:sym typeface="Wingdings"/>
            </a:endParaRP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sz="3800" b="1" i="1" dirty="0" smtClean="0">
                <a:latin typeface="Angsana New" pitchFamily="18" charset="-34"/>
              </a:rPr>
              <a:t>The  Pioneer</a:t>
            </a:r>
          </a:p>
          <a:p>
            <a:pPr algn="ctr">
              <a:buNone/>
            </a:pPr>
            <a:r>
              <a:rPr lang="en-US" sz="3800" b="1" i="1" dirty="0" smtClean="0">
                <a:latin typeface="Angsana New" pitchFamily="18" charset="-34"/>
              </a:rPr>
              <a:t>The Last  of  the  Mohicans</a:t>
            </a:r>
          </a:p>
          <a:p>
            <a:pPr algn="ctr">
              <a:buNone/>
            </a:pPr>
            <a:r>
              <a:rPr lang="en-US" sz="3800" b="1" i="1" dirty="0" smtClean="0">
                <a:latin typeface="Angsana New" pitchFamily="18" charset="-34"/>
              </a:rPr>
              <a:t>The  Prairie</a:t>
            </a:r>
          </a:p>
          <a:p>
            <a:pPr algn="ctr">
              <a:buNone/>
            </a:pPr>
            <a:r>
              <a:rPr lang="en-US" sz="3800" b="1" i="1" dirty="0" smtClean="0">
                <a:latin typeface="Angsana New" pitchFamily="18" charset="-34"/>
              </a:rPr>
              <a:t>The  Pathfinder</a:t>
            </a:r>
          </a:p>
          <a:p>
            <a:pPr algn="ctr">
              <a:buNone/>
            </a:pPr>
            <a:r>
              <a:rPr lang="en-US" sz="3800" b="1" i="1" dirty="0" smtClean="0">
                <a:latin typeface="Angsana New" pitchFamily="18" charset="-34"/>
              </a:rPr>
              <a:t>The  </a:t>
            </a:r>
            <a:r>
              <a:rPr lang="en-US" sz="3800" b="1" i="1" dirty="0" err="1" smtClean="0">
                <a:latin typeface="Angsana New" pitchFamily="18" charset="-34"/>
              </a:rPr>
              <a:t>Deerslayer</a:t>
            </a:r>
            <a:endParaRPr lang="th-TH" sz="3800" b="1" i="1" dirty="0" smtClean="0"/>
          </a:p>
          <a:p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James </a:t>
            </a:r>
            <a:r>
              <a:rPr lang="en-US" sz="3600" dirty="0" err="1" smtClean="0"/>
              <a:t>Fenimore</a:t>
            </a:r>
            <a:r>
              <a:rPr lang="en-US" sz="3600" dirty="0" smtClean="0"/>
              <a:t> Cooper</a:t>
            </a:r>
            <a:endParaRPr lang="th-TH" sz="36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 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  <a:p>
            <a:pPr indent="-106363">
              <a:buNone/>
            </a:pPr>
            <a:r>
              <a:rPr lang="en-US" dirty="0" smtClean="0"/>
              <a:t>Natty </a:t>
            </a:r>
            <a:r>
              <a:rPr lang="en-US" dirty="0" err="1" smtClean="0"/>
              <a:t>Bumpo</a:t>
            </a:r>
            <a:r>
              <a:rPr lang="en-US" dirty="0" smtClean="0"/>
              <a:t> , </a:t>
            </a:r>
            <a:r>
              <a:rPr lang="en-US" dirty="0" smtClean="0">
                <a:sym typeface="Wingdings"/>
              </a:rPr>
              <a:t>hero </a:t>
            </a:r>
          </a:p>
          <a:p>
            <a:pPr indent="-106363">
              <a:buNone/>
            </a:pPr>
            <a:r>
              <a:rPr lang="en-US" dirty="0" smtClean="0">
                <a:sym typeface="Wingdings"/>
              </a:rPr>
              <a:t>of the </a:t>
            </a:r>
            <a:r>
              <a:rPr lang="en-US" i="1" dirty="0" err="1" smtClean="0">
                <a:sym typeface="Wingdings"/>
              </a:rPr>
              <a:t>Leatherstocking</a:t>
            </a:r>
            <a:r>
              <a:rPr lang="en-US" i="1" dirty="0" smtClean="0">
                <a:sym typeface="Wingdings"/>
              </a:rPr>
              <a:t> </a:t>
            </a:r>
          </a:p>
          <a:p>
            <a:pPr indent="-106363">
              <a:buNone/>
            </a:pPr>
            <a:r>
              <a:rPr lang="en-US" i="1" dirty="0" smtClean="0">
                <a:sym typeface="Wingdings"/>
              </a:rPr>
              <a:t>Tales </a:t>
            </a:r>
            <a:endParaRPr lang="th-TH" i="1" dirty="0"/>
          </a:p>
        </p:txBody>
      </p:sp>
      <p:pic>
        <p:nvPicPr>
          <p:cNvPr id="4" name="รูปภาพ 19" descr="natty bumppo.bmp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876800" y="1371600"/>
            <a:ext cx="3120335" cy="4817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Prose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/>
              <a:t>short story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Nathaniel Hawthorne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</a:t>
            </a:r>
          </a:p>
          <a:p>
            <a:pPr algn="ctr">
              <a:buNone/>
            </a:pPr>
            <a:r>
              <a:rPr lang="en-US" i="1" dirty="0" smtClean="0">
                <a:sym typeface="Wingdings"/>
              </a:rPr>
              <a:t>Twice-Told Tales 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i="1" dirty="0" smtClean="0">
                <a:sym typeface="Wingdings"/>
              </a:rPr>
              <a:t>Young Goodman Brown</a:t>
            </a:r>
          </a:p>
          <a:p>
            <a:pPr algn="ctr">
              <a:buNone/>
            </a:pPr>
            <a:endParaRPr lang="th-TH" dirty="0" smtClean="0">
              <a:sym typeface="Wingdings"/>
            </a:endParaRPr>
          </a:p>
          <a:p>
            <a:endParaRPr lang="en-US" dirty="0" smtClean="0"/>
          </a:p>
          <a:p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ym typeface="Wingdings"/>
              </a:rPr>
              <a:t>Nathaniel Hawthorne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</a:t>
            </a:r>
          </a:p>
          <a:p>
            <a:pPr algn="ctr">
              <a:buNone/>
            </a:pPr>
            <a:r>
              <a:rPr lang="en-US" sz="4200" dirty="0" smtClean="0"/>
              <a:t>novel</a:t>
            </a:r>
          </a:p>
          <a:p>
            <a:pPr algn="ctr">
              <a:buNone/>
            </a:pPr>
            <a:r>
              <a:rPr lang="en-US" sz="4200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sz="4200" i="1" dirty="0" smtClean="0">
                <a:sym typeface="Wingdings"/>
              </a:rPr>
              <a:t>Scarlet Letter</a:t>
            </a:r>
          </a:p>
          <a:p>
            <a:pPr algn="ctr">
              <a:buNone/>
            </a:pPr>
            <a:r>
              <a:rPr lang="en-US" sz="4200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sz="4200" dirty="0" smtClean="0"/>
              <a:t>symbolic romance, set in a historical setting of </a:t>
            </a:r>
          </a:p>
          <a:p>
            <a:pPr algn="ctr">
              <a:buNone/>
            </a:pPr>
            <a:r>
              <a:rPr lang="en-US" sz="4200" dirty="0" smtClean="0"/>
              <a:t>Puritan New England</a:t>
            </a:r>
          </a:p>
          <a:p>
            <a:pPr algn="ctr">
              <a:buNone/>
            </a:pPr>
            <a:r>
              <a:rPr lang="en-US" sz="4200" dirty="0" smtClean="0">
                <a:sym typeface="Wingdings"/>
              </a:rPr>
              <a:t></a:t>
            </a:r>
          </a:p>
          <a:p>
            <a:pPr marL="0" indent="0" algn="ctr">
              <a:buNone/>
            </a:pPr>
            <a:r>
              <a:rPr lang="en-US" sz="4200" dirty="0" smtClean="0"/>
              <a:t>Hester Prynne, a young woman found guilty of adultery </a:t>
            </a:r>
            <a:r>
              <a:rPr lang="en-US" sz="4200" dirty="0" smtClean="0">
                <a:sym typeface="Wingdings"/>
              </a:rPr>
              <a:t></a:t>
            </a:r>
            <a:r>
              <a:rPr lang="en-US" sz="4200" dirty="0" smtClean="0"/>
              <a:t> is required to wear a scarlet "A“ (the symbol of “adultery”) </a:t>
            </a:r>
            <a:endParaRPr lang="en-US" sz="4200" dirty="0" smtClean="0"/>
          </a:p>
          <a:p>
            <a:pPr marL="0" indent="0" algn="ctr">
              <a:buNone/>
            </a:pPr>
            <a:r>
              <a:rPr lang="en-US" sz="4200" dirty="0" smtClean="0"/>
              <a:t>on </a:t>
            </a:r>
            <a:r>
              <a:rPr lang="en-US" sz="4200" dirty="0" smtClean="0"/>
              <a:t>her dress</a:t>
            </a:r>
          </a:p>
          <a:p>
            <a:pPr algn="ctr">
              <a:buNone/>
            </a:pPr>
            <a:r>
              <a:rPr lang="en-US" sz="4200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sz="4200" dirty="0" smtClean="0"/>
              <a:t>Hawthorne’s masterpiece</a:t>
            </a:r>
          </a:p>
          <a:p>
            <a:pPr algn="ctr">
              <a:buNone/>
            </a:pPr>
            <a:endParaRPr lang="th-TH" sz="4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Nathaniel Hawthorne</a:t>
            </a:r>
            <a:endParaRPr lang="th-TH" sz="32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 indent="290513">
              <a:buNone/>
            </a:pPr>
            <a:r>
              <a:rPr lang="en-US" sz="2800" dirty="0" smtClean="0"/>
              <a:t>mysterious setting </a:t>
            </a:r>
          </a:p>
          <a:p>
            <a:pPr indent="290513">
              <a:buNone/>
            </a:pPr>
            <a:r>
              <a:rPr lang="en-US" sz="2800" dirty="0" smtClean="0"/>
              <a:t>of  Puritan society</a:t>
            </a:r>
          </a:p>
          <a:p>
            <a:pPr indent="290513">
              <a:buNone/>
            </a:pPr>
            <a:r>
              <a:rPr lang="en-US" sz="2800" dirty="0" smtClean="0"/>
              <a:t>in </a:t>
            </a:r>
            <a:r>
              <a:rPr lang="en-US" sz="2800" i="1" dirty="0" smtClean="0"/>
              <a:t>The Scarlet Letter </a:t>
            </a:r>
            <a:endParaRPr lang="th-TH" sz="2800" i="1" dirty="0"/>
          </a:p>
        </p:txBody>
      </p:sp>
      <p:pic>
        <p:nvPicPr>
          <p:cNvPr id="4" name="รูปภาพ 13" descr="scarlet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419600" y="1295400"/>
            <a:ext cx="3224559" cy="4721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Romanticism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  <a:endParaRPr lang="en-US" dirty="0" smtClean="0">
              <a:sym typeface="Wingdings"/>
            </a:endParaRPr>
          </a:p>
          <a:p>
            <a:pPr algn="ctr">
              <a:buNone/>
            </a:pPr>
            <a:r>
              <a:rPr lang="en-US" dirty="0" smtClean="0"/>
              <a:t>spread throughout Europe</a:t>
            </a:r>
            <a:endParaRPr lang="th-TH" dirty="0" smtClean="0">
              <a:sym typeface="Wingdings"/>
            </a:endParaRP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  <a:endParaRPr lang="en-US" dirty="0" smtClean="0"/>
          </a:p>
          <a:p>
            <a:pPr algn="ctr">
              <a:buNone/>
            </a:pPr>
            <a:r>
              <a:rPr lang="en-US" dirty="0" smtClean="0"/>
              <a:t>reaction </a:t>
            </a:r>
            <a:r>
              <a:rPr lang="en-US" dirty="0"/>
              <a:t>to 18th-century rationalism</a:t>
            </a: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Edgar  Allan Poe</a:t>
            </a:r>
            <a:endParaRPr lang="th-TH" sz="36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/>
              <a:t>writer, poet, editor, literary critic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/>
              <a:t>best-known for tales of mystery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Poetry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/>
              <a:t>Edgar Allan Poe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</a:t>
            </a:r>
          </a:p>
          <a:p>
            <a:pPr algn="ctr">
              <a:buNone/>
            </a:pPr>
            <a:r>
              <a:rPr lang="en-US" i="1" dirty="0" smtClean="0">
                <a:sym typeface="Wingdings"/>
              </a:rPr>
              <a:t>City in the Sea</a:t>
            </a:r>
          </a:p>
          <a:p>
            <a:pPr algn="ctr">
              <a:buNone/>
            </a:pPr>
            <a:r>
              <a:rPr lang="en-US" i="1" dirty="0" smtClean="0">
                <a:sym typeface="Wingdings"/>
              </a:rPr>
              <a:t>Lenore</a:t>
            </a:r>
            <a:endParaRPr lang="th-TH" i="1" dirty="0" smtClean="0">
              <a:sym typeface="Wingdings"/>
            </a:endParaRPr>
          </a:p>
          <a:p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Prose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/>
              <a:t>short story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</a:t>
            </a:r>
          </a:p>
          <a:p>
            <a:pPr algn="ctr">
              <a:buNone/>
            </a:pPr>
            <a:r>
              <a:rPr lang="en-US" i="1" dirty="0" smtClean="0">
                <a:sym typeface="Wingdings"/>
              </a:rPr>
              <a:t>The Fall of the House of Usher</a:t>
            </a:r>
          </a:p>
          <a:p>
            <a:pPr algn="ctr">
              <a:buNone/>
            </a:pPr>
            <a:r>
              <a:rPr lang="en-US" i="1" dirty="0" smtClean="0">
                <a:sym typeface="Wingdings"/>
              </a:rPr>
              <a:t>The Tell-Tale Heart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tales </a:t>
            </a:r>
            <a:r>
              <a:rPr lang="en-US" dirty="0" smtClean="0">
                <a:sym typeface="Wingdings"/>
              </a:rPr>
              <a:t>of Gothic horror</a:t>
            </a:r>
            <a:endParaRPr lang="th-TH" dirty="0" smtClean="0"/>
          </a:p>
          <a:p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Transcendentalism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/>
              <a:t>society and its institutions corrupt the purity </a:t>
            </a:r>
            <a:endParaRPr lang="en-US" dirty="0" smtClean="0"/>
          </a:p>
          <a:p>
            <a:pPr algn="ctr">
              <a:buNone/>
            </a:pPr>
            <a:r>
              <a:rPr lang="en-US" dirty="0" smtClean="0"/>
              <a:t>of </a:t>
            </a:r>
            <a:r>
              <a:rPr lang="en-US" dirty="0" smtClean="0"/>
              <a:t>the individual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  <a:endParaRPr lang="en-US" dirty="0" smtClean="0">
              <a:sym typeface="Wingdings"/>
            </a:endParaRPr>
          </a:p>
          <a:p>
            <a:pPr algn="ctr">
              <a:buNone/>
            </a:pPr>
            <a:r>
              <a:rPr lang="en-US" dirty="0" smtClean="0"/>
              <a:t>people are at their best when truly "self-reliant" and in harmony with nature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Literary Works of the Transcendentalists</a:t>
            </a:r>
            <a:endParaRPr lang="th-TH" sz="36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/>
              <a:t>Ralph Waldo Emerson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/>
              <a:t>leader of the Transcendentalists 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</a:t>
            </a:r>
          </a:p>
          <a:p>
            <a:pPr algn="ctr">
              <a:buNone/>
            </a:pPr>
            <a:r>
              <a:rPr lang="en-US" i="1" dirty="0" smtClean="0">
                <a:sym typeface="Wingdings"/>
              </a:rPr>
              <a:t>Nature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>
              <a:buNone/>
            </a:pPr>
            <a:r>
              <a:rPr lang="en-US" dirty="0" smtClean="0"/>
              <a:t>formed a movement known as Transcendentalism</a:t>
            </a: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Literary Works of the Transcendentalists</a:t>
            </a:r>
            <a:endParaRPr lang="th-TH" sz="36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/>
              <a:t>Henry David Thoreau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most gifted follower of Emerson </a:t>
            </a:r>
            <a:endParaRPr lang="th-TH" dirty="0" smtClean="0">
              <a:sym typeface="Wingdings"/>
            </a:endParaRPr>
          </a:p>
          <a:p>
            <a:pPr algn="ctr">
              <a:buNone/>
            </a:pPr>
            <a:r>
              <a:rPr lang="en-US" dirty="0" smtClean="0">
                <a:sym typeface="Wingdings"/>
              </a:rPr>
              <a:t></a:t>
            </a:r>
          </a:p>
          <a:p>
            <a:pPr algn="ctr">
              <a:buNone/>
            </a:pPr>
            <a:r>
              <a:rPr lang="en-US" i="1" dirty="0" smtClean="0">
                <a:sym typeface="Wingdings"/>
              </a:rPr>
              <a:t>Walden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records Thoreau’s two-years </a:t>
            </a:r>
            <a:r>
              <a:rPr lang="en-US" dirty="0" smtClean="0">
                <a:sym typeface="Wingdings"/>
              </a:rPr>
              <a:t>experience in the wood where he lived mostly by himself in a cabin </a:t>
            </a:r>
            <a:endParaRPr lang="en-US" dirty="0" smtClean="0">
              <a:sym typeface="Wingdings"/>
            </a:endParaRPr>
          </a:p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by </a:t>
            </a:r>
            <a:r>
              <a:rPr lang="en-US" dirty="0" smtClean="0">
                <a:sym typeface="Wingdings"/>
              </a:rPr>
              <a:t>a  pond called Walden  </a:t>
            </a:r>
            <a:endParaRPr lang="th-TH" dirty="0" smtClean="0">
              <a:sym typeface="Wingdings"/>
            </a:endParaRPr>
          </a:p>
          <a:p>
            <a:pPr>
              <a:buNone/>
            </a:pP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Henry David Thoreau</a:t>
            </a:r>
            <a:br>
              <a:rPr lang="en-US" sz="3600" dirty="0" smtClean="0"/>
            </a:br>
            <a:r>
              <a:rPr lang="en-US" sz="3200" dirty="0" smtClean="0">
                <a:sym typeface="Wingdings"/>
              </a:rPr>
              <a:t></a:t>
            </a:r>
            <a:endParaRPr lang="th-TH" sz="3600" dirty="0"/>
          </a:p>
        </p:txBody>
      </p:sp>
      <p:pic>
        <p:nvPicPr>
          <p:cNvPr id="4" name="รูปภาพ 9" descr="walden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953000" y="1524000"/>
            <a:ext cx="3460376" cy="4902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รูปภาพ 4" descr="henr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524000"/>
            <a:ext cx="3892216" cy="4948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Literary Works of the Transcendentalists</a:t>
            </a:r>
            <a:endParaRPr lang="th-TH" sz="36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/>
              <a:t>Henry David Thoreau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</a:t>
            </a:r>
          </a:p>
          <a:p>
            <a:pPr algn="ctr">
              <a:buNone/>
            </a:pPr>
            <a:r>
              <a:rPr lang="en-US" i="1" dirty="0" smtClean="0">
                <a:sym typeface="Wingdings"/>
              </a:rPr>
              <a:t>Resistance to Civil Disobedience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inspired modern thinkers  </a:t>
            </a:r>
            <a:r>
              <a:rPr lang="en-US" dirty="0" err="1" smtClean="0">
                <a:sym typeface="Wingdings"/>
              </a:rPr>
              <a:t>Mahatama</a:t>
            </a:r>
            <a:r>
              <a:rPr lang="en-US" dirty="0" smtClean="0">
                <a:sym typeface="Wingdings"/>
              </a:rPr>
              <a:t> Gandhi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to use the nonviolent resistance against </a:t>
            </a:r>
            <a:endParaRPr lang="en-US" dirty="0" smtClean="0">
              <a:sym typeface="Wingdings"/>
            </a:endParaRPr>
          </a:p>
          <a:p>
            <a:pPr algn="ctr">
              <a:buNone/>
            </a:pPr>
            <a:r>
              <a:rPr lang="en-US" dirty="0" smtClean="0">
                <a:sym typeface="Wingdings"/>
              </a:rPr>
              <a:t>the </a:t>
            </a:r>
            <a:r>
              <a:rPr lang="en-US" dirty="0" smtClean="0">
                <a:sym typeface="Wingdings"/>
              </a:rPr>
              <a:t>injustice</a:t>
            </a:r>
          </a:p>
          <a:p>
            <a:pPr algn="ctr">
              <a:buNone/>
            </a:pP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Gandhi was impressed by Henry David Thoreau’s advice to resist things that were wrong or injustice by refusing to cooperate. </a:t>
            </a:r>
            <a:br>
              <a:rPr lang="en-US" sz="2800" dirty="0" smtClean="0"/>
            </a:br>
            <a:endParaRPr lang="th-TH" sz="2800" dirty="0"/>
          </a:p>
        </p:txBody>
      </p:sp>
      <p:pic>
        <p:nvPicPr>
          <p:cNvPr id="4" name="ตัวยึดเนื้อหา 3" descr="gandh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600200"/>
            <a:ext cx="6172200" cy="4622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Second Part of the 19</a:t>
            </a:r>
            <a:r>
              <a:rPr lang="en-US" baseline="30000" dirty="0" smtClean="0"/>
              <a:t>th</a:t>
            </a:r>
            <a:r>
              <a:rPr lang="en-US" dirty="0" smtClean="0"/>
              <a:t> century </a:t>
            </a:r>
            <a:br>
              <a:rPr lang="en-US" dirty="0" smtClean="0"/>
            </a:br>
            <a:r>
              <a:rPr lang="en-US" dirty="0" smtClean="0">
                <a:sym typeface="Wingdings"/>
              </a:rPr>
              <a:t></a:t>
            </a:r>
            <a:br>
              <a:rPr lang="en-US" dirty="0" smtClean="0">
                <a:sym typeface="Wingdings"/>
              </a:rPr>
            </a:br>
            <a:r>
              <a:rPr lang="en-US" dirty="0" smtClean="0">
                <a:sym typeface="Wingdings"/>
              </a:rPr>
              <a:t>Realism</a:t>
            </a:r>
            <a:r>
              <a:rPr lang="en-US" dirty="0" smtClean="0"/>
              <a:t> 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525963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en-US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mid 19</a:t>
            </a:r>
            <a:r>
              <a:rPr lang="en-US" baseline="30000" dirty="0" smtClean="0">
                <a:sym typeface="Wingdings"/>
              </a:rPr>
              <a:t>th</a:t>
            </a:r>
            <a:r>
              <a:rPr lang="en-US" dirty="0" smtClean="0">
                <a:sym typeface="Wingdings"/>
              </a:rPr>
              <a:t> century 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/>
              <a:t>writers and artists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/>
              <a:t>reject </a:t>
            </a:r>
            <a:r>
              <a:rPr lang="en-US" dirty="0" smtClean="0"/>
              <a:t>the emotional expression of the Romanticists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/>
              <a:t>depict things accurately and realistically</a:t>
            </a: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Romanticism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  <a:endParaRPr lang="en-US" dirty="0" smtClean="0"/>
          </a:p>
          <a:p>
            <a:pPr marL="693738" indent="-354013">
              <a:buFontTx/>
              <a:buChar char="-"/>
            </a:pPr>
            <a:r>
              <a:rPr lang="en-US" sz="2800" dirty="0" smtClean="0"/>
              <a:t>revolt </a:t>
            </a:r>
            <a:r>
              <a:rPr lang="en-US" sz="2800" dirty="0"/>
              <a:t>against social and political norms of the </a:t>
            </a:r>
            <a:endParaRPr lang="en-US" sz="2800" dirty="0" smtClean="0"/>
          </a:p>
          <a:p>
            <a:pPr marL="693738" indent="-354013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Age </a:t>
            </a:r>
            <a:r>
              <a:rPr lang="en-US" sz="2800" dirty="0"/>
              <a:t>of Enlightenment </a:t>
            </a:r>
            <a:endParaRPr lang="en-US" sz="2800" dirty="0" smtClean="0"/>
          </a:p>
          <a:p>
            <a:pPr marL="693738" indent="-354013">
              <a:buNone/>
            </a:pPr>
            <a:r>
              <a:rPr lang="en-US" sz="2800" dirty="0" smtClean="0"/>
              <a:t> -  reaction </a:t>
            </a:r>
            <a:r>
              <a:rPr lang="en-US" sz="2800" dirty="0"/>
              <a:t>against the scientific rationalization of </a:t>
            </a:r>
            <a:r>
              <a:rPr lang="en-US" sz="2800" dirty="0" smtClean="0"/>
              <a:t>nature</a:t>
            </a:r>
          </a:p>
          <a:p>
            <a:pPr marL="693738" indent="-354013">
              <a:buNone/>
            </a:pPr>
            <a:r>
              <a:rPr lang="en-US" sz="2800" dirty="0" smtClean="0"/>
              <a:t>-   appreciation of the beauties </a:t>
            </a:r>
            <a:r>
              <a:rPr lang="en-US" sz="2800" dirty="0"/>
              <a:t>of </a:t>
            </a:r>
            <a:r>
              <a:rPr lang="en-US" sz="2800" dirty="0" smtClean="0"/>
              <a:t>nature</a:t>
            </a:r>
          </a:p>
          <a:p>
            <a:pPr marL="693738" indent="-354013">
              <a:buNone/>
            </a:pPr>
            <a:r>
              <a:rPr lang="en-US" sz="2800" dirty="0" smtClean="0"/>
              <a:t>-   </a:t>
            </a:r>
            <a:r>
              <a:rPr lang="en-US" sz="2800" dirty="0" smtClean="0"/>
              <a:t>praise </a:t>
            </a:r>
            <a:r>
              <a:rPr lang="en-US" sz="2800" dirty="0"/>
              <a:t>of emotion over reason </a:t>
            </a:r>
            <a:endParaRPr lang="en-US" sz="2800" dirty="0" smtClean="0"/>
          </a:p>
          <a:p>
            <a:pPr marL="693738" indent="-354013">
              <a:buNone/>
            </a:pPr>
            <a:r>
              <a:rPr lang="en-US" sz="2800" dirty="0" smtClean="0"/>
              <a:t>-   </a:t>
            </a:r>
            <a:r>
              <a:rPr lang="en-US" sz="2800" dirty="0" smtClean="0"/>
              <a:t>praise of </a:t>
            </a:r>
            <a:r>
              <a:rPr lang="en-US" sz="2800" dirty="0"/>
              <a:t>the senses over intellect</a:t>
            </a:r>
            <a:endParaRPr lang="th-TH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French Literature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depicts contemporary life realistically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err="1" smtClean="0">
                <a:sym typeface="Wingdings"/>
              </a:rPr>
              <a:t>Honoré</a:t>
            </a:r>
            <a:r>
              <a:rPr lang="en-US" dirty="0" smtClean="0">
                <a:sym typeface="Wingdings"/>
              </a:rPr>
              <a:t> de Balzac</a:t>
            </a:r>
          </a:p>
          <a:p>
            <a:pPr algn="ctr">
              <a:buNone/>
            </a:pPr>
            <a:r>
              <a:rPr lang="en-US" dirty="0" err="1" smtClean="0">
                <a:sym typeface="Wingdings"/>
              </a:rPr>
              <a:t>Gustave</a:t>
            </a:r>
            <a:r>
              <a:rPr lang="en-US" dirty="0" smtClean="0">
                <a:sym typeface="Wingdings"/>
              </a:rPr>
              <a:t> Flaubert</a:t>
            </a:r>
          </a:p>
          <a:p>
            <a:pPr algn="ctr"/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Prose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en-US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sz="3400" dirty="0" err="1" smtClean="0">
                <a:sym typeface="Wingdings"/>
              </a:rPr>
              <a:t>Gustave</a:t>
            </a:r>
            <a:r>
              <a:rPr lang="en-US" sz="3400" dirty="0" smtClean="0">
                <a:sym typeface="Wingdings"/>
              </a:rPr>
              <a:t> Flaubert</a:t>
            </a:r>
          </a:p>
          <a:p>
            <a:pPr algn="ctr">
              <a:buNone/>
            </a:pPr>
            <a:r>
              <a:rPr lang="en-US" sz="3400" dirty="0" smtClean="0">
                <a:sym typeface="Wingdings"/>
              </a:rPr>
              <a:t></a:t>
            </a:r>
          </a:p>
          <a:p>
            <a:pPr algn="ctr">
              <a:buNone/>
            </a:pPr>
            <a:r>
              <a:rPr lang="en-US" sz="3400" dirty="0" smtClean="0">
                <a:sym typeface="Wingdings"/>
              </a:rPr>
              <a:t>Novel</a:t>
            </a:r>
          </a:p>
          <a:p>
            <a:pPr algn="ctr">
              <a:buNone/>
            </a:pPr>
            <a:r>
              <a:rPr lang="en-US" sz="3400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sz="3400" i="1" dirty="0" smtClean="0">
                <a:sym typeface="Wingdings"/>
              </a:rPr>
              <a:t>Madame Bovary</a:t>
            </a:r>
          </a:p>
          <a:p>
            <a:pPr algn="ctr">
              <a:buNone/>
            </a:pPr>
            <a:r>
              <a:rPr lang="en-US" sz="3400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sz="3400" dirty="0" smtClean="0">
                <a:sym typeface="Wingdings"/>
              </a:rPr>
              <a:t>story of a doctor’s wife</a:t>
            </a:r>
          </a:p>
          <a:p>
            <a:pPr algn="ctr">
              <a:buNone/>
            </a:pPr>
            <a:r>
              <a:rPr lang="en-US" sz="3400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sz="3400" dirty="0" smtClean="0"/>
              <a:t>adulterous affairs</a:t>
            </a:r>
          </a:p>
          <a:p>
            <a:pPr algn="ctr">
              <a:buNone/>
            </a:pPr>
            <a:r>
              <a:rPr lang="en-US" sz="3400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sz="3400" dirty="0" smtClean="0"/>
              <a:t>to escape the boring and emptiness of provincial life</a:t>
            </a:r>
          </a:p>
          <a:p>
            <a:pPr algn="ctr">
              <a:buNone/>
            </a:pPr>
            <a:endParaRPr lang="th-TH" i="1" dirty="0" smtClean="0"/>
          </a:p>
          <a:p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err="1" smtClean="0"/>
              <a:t>Gustave</a:t>
            </a:r>
            <a:r>
              <a:rPr lang="en-US" sz="4000" dirty="0" smtClean="0"/>
              <a:t> Flaubert</a:t>
            </a:r>
            <a:br>
              <a:rPr lang="en-US" sz="4000" dirty="0" smtClean="0"/>
            </a:br>
            <a:r>
              <a:rPr lang="en-US" sz="3600" dirty="0" smtClean="0">
                <a:sym typeface="Wingdings"/>
              </a:rPr>
              <a:t></a:t>
            </a:r>
            <a:br>
              <a:rPr lang="en-US" sz="3600" dirty="0" smtClean="0">
                <a:sym typeface="Wingdings"/>
              </a:rPr>
            </a:br>
            <a:endParaRPr lang="th-TH" sz="4000" dirty="0"/>
          </a:p>
        </p:txBody>
      </p:sp>
      <p:pic>
        <p:nvPicPr>
          <p:cNvPr id="4" name="ตัวยึดเนื้อหา 3" descr="bovar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1219200"/>
            <a:ext cx="3787159" cy="5051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English Literature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indent="395288">
              <a:buNone/>
            </a:pPr>
            <a:r>
              <a:rPr lang="en-US" dirty="0" smtClean="0"/>
              <a:t>Victorian Period</a:t>
            </a:r>
          </a:p>
          <a:p>
            <a:pPr indent="395288">
              <a:buNone/>
            </a:pPr>
            <a:r>
              <a:rPr lang="en-US" dirty="0" smtClean="0"/>
              <a:t>ruled by Queen</a:t>
            </a:r>
          </a:p>
          <a:p>
            <a:pPr indent="395288">
              <a:buNone/>
            </a:pPr>
            <a:r>
              <a:rPr lang="en-US" dirty="0" smtClean="0"/>
              <a:t>Victoria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endParaRPr lang="th-TH" dirty="0"/>
          </a:p>
        </p:txBody>
      </p:sp>
      <p:pic>
        <p:nvPicPr>
          <p:cNvPr id="5" name="รูปภาพ 47" descr="victoria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343400" y="1295400"/>
            <a:ext cx="3505200" cy="5060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Victorian Period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agricultural country England 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manufacturing country</a:t>
            </a:r>
            <a:endParaRPr lang="en-US" dirty="0" smtClean="0"/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large cities with crowded slums grew up</a:t>
            </a:r>
          </a:p>
          <a:p>
            <a:pPr algn="ctr">
              <a:buNone/>
            </a:pPr>
            <a:endParaRPr lang="th-TH" dirty="0" smtClean="0">
              <a:sym typeface="Wingdings"/>
            </a:endParaRPr>
          </a:p>
          <a:p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ym typeface="Wingdings"/>
              </a:rPr>
              <a:t>large cities with crowded slums grew up</a:t>
            </a:r>
            <a:r>
              <a:rPr lang="en-US" dirty="0" smtClean="0">
                <a:sym typeface="Wingdings"/>
              </a:rPr>
              <a:t/>
            </a:r>
            <a:br>
              <a:rPr lang="en-US" dirty="0" smtClean="0">
                <a:sym typeface="Wingdings"/>
              </a:rPr>
            </a:br>
            <a:endParaRPr lang="th-TH" dirty="0"/>
          </a:p>
        </p:txBody>
      </p:sp>
      <p:pic>
        <p:nvPicPr>
          <p:cNvPr id="4" name="รูปภาพ 8" descr="slum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600200" y="1143000"/>
            <a:ext cx="6019800" cy="4651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</a:t>
            </a:r>
            <a:r>
              <a:rPr lang="en-US" sz="2800" dirty="0" smtClean="0"/>
              <a:t>uring </a:t>
            </a:r>
            <a:r>
              <a:rPr lang="en-US" sz="2800" dirty="0" smtClean="0"/>
              <a:t>Victorian Period, women workers had to work long hours with low paid. </a:t>
            </a:r>
            <a:endParaRPr lang="th-TH" sz="2800" dirty="0"/>
          </a:p>
        </p:txBody>
      </p:sp>
      <p:grpSp>
        <p:nvGrpSpPr>
          <p:cNvPr id="4" name="กลุ่ม 23"/>
          <p:cNvGrpSpPr>
            <a:grpSpLocks noGrp="1"/>
          </p:cNvGrpSpPr>
          <p:nvPr>
            <p:ph idx="1"/>
          </p:nvPr>
        </p:nvGrpSpPr>
        <p:grpSpPr bwMode="auto">
          <a:xfrm>
            <a:off x="457200" y="1447800"/>
            <a:ext cx="8229600" cy="4525963"/>
            <a:chOff x="238220" y="1571612"/>
            <a:chExt cx="8691498" cy="3314476"/>
          </a:xfrm>
        </p:grpSpPr>
        <p:pic>
          <p:nvPicPr>
            <p:cNvPr id="5" name="รูปภาพ 20" descr="woman labor3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8220" y="1571612"/>
              <a:ext cx="4333780" cy="3314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รูปภาพ 21" descr="woman labor4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0" y="1571612"/>
              <a:ext cx="4357718" cy="3304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Due to the Industrial Revolution, child labor was cruelly treated . Children had to work 12-18 hours a day.</a:t>
            </a:r>
            <a:endParaRPr lang="th-TH" sz="2800" dirty="0"/>
          </a:p>
        </p:txBody>
      </p:sp>
      <p:pic>
        <p:nvPicPr>
          <p:cNvPr id="4" name="รูปภาพ 9" descr="woman labo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8702" y="1600200"/>
            <a:ext cx="500659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 use of child labor in the factory</a:t>
            </a:r>
            <a:endParaRPr lang="th-TH" sz="2800" dirty="0"/>
          </a:p>
        </p:txBody>
      </p:sp>
      <p:pic>
        <p:nvPicPr>
          <p:cNvPr id="4" name="รูปภาพ 8" descr="childlabor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43000" y="1109819"/>
            <a:ext cx="6858000" cy="4922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Victorian Period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marL="3376613" indent="-3376613">
              <a:buNone/>
            </a:pPr>
            <a:r>
              <a:rPr lang="en-US" dirty="0" smtClean="0">
                <a:sym typeface="Wingdings"/>
              </a:rPr>
              <a:t>poverty increase </a:t>
            </a:r>
            <a:r>
              <a:rPr lang="en-US" dirty="0" smtClean="0">
                <a:sym typeface="Wingdings"/>
              </a:rPr>
              <a:t>  conflicts </a:t>
            </a:r>
            <a:r>
              <a:rPr lang="en-US" dirty="0" smtClean="0">
                <a:sym typeface="Wingdings"/>
              </a:rPr>
              <a:t>between the poor </a:t>
            </a:r>
            <a:r>
              <a:rPr lang="en-US" dirty="0" smtClean="0">
                <a:sym typeface="Wingdings"/>
              </a:rPr>
              <a:t>and </a:t>
            </a:r>
            <a:r>
              <a:rPr lang="en-US" dirty="0" smtClean="0">
                <a:sym typeface="Wingdings"/>
              </a:rPr>
              <a:t>the rich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social protest of various kinds</a:t>
            </a:r>
            <a:endParaRPr lang="th-TH" dirty="0" smtClean="0">
              <a:sym typeface="Wingdings"/>
            </a:endParaRP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/>
              <a:t>expressed in literature</a:t>
            </a: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Romanticism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  <a:endParaRPr lang="en-US" dirty="0" smtClean="0">
              <a:sym typeface="Wingdings"/>
            </a:endParaRPr>
          </a:p>
          <a:p>
            <a:pPr algn="ctr">
              <a:buNone/>
            </a:pPr>
            <a:r>
              <a:rPr lang="en-US" dirty="0" smtClean="0"/>
              <a:t>Founders of Romantic Movement in England</a:t>
            </a:r>
            <a:endParaRPr lang="th-TH" dirty="0" smtClean="0">
              <a:sym typeface="Wingdings"/>
            </a:endParaRP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  <a:endParaRPr lang="th-TH" dirty="0" smtClean="0">
              <a:sym typeface="Wingdings"/>
            </a:endParaRPr>
          </a:p>
          <a:p>
            <a:pPr algn="ctr">
              <a:buNone/>
            </a:pPr>
            <a:r>
              <a:rPr lang="en-US" dirty="0" smtClean="0">
                <a:sym typeface="Wingdings"/>
              </a:rPr>
              <a:t>William </a:t>
            </a:r>
            <a:r>
              <a:rPr lang="en-US" dirty="0" smtClean="0">
                <a:sym typeface="Wingdings"/>
              </a:rPr>
              <a:t>Wordsworth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Samuel Taylor Coleridge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</a:t>
            </a:r>
          </a:p>
          <a:p>
            <a:pPr algn="ctr">
              <a:buNone/>
            </a:pPr>
            <a:r>
              <a:rPr lang="en-US" i="1" dirty="0" smtClean="0">
                <a:sym typeface="Wingdings"/>
              </a:rPr>
              <a:t>Lyrical Ballads </a:t>
            </a:r>
            <a:r>
              <a:rPr lang="en-US" dirty="0" smtClean="0">
                <a:sym typeface="Wingdings"/>
              </a:rPr>
              <a:t>(1789)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Prose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great increase in the quality and extent of 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more prose writings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Age of Prose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simple, direct language of everyday speech unlike the literary language of the past</a:t>
            </a:r>
            <a:endParaRPr lang="th-TH" dirty="0" smtClean="0">
              <a:sym typeface="Wingding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Novel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/>
              <a:t>best-known literary genre  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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Charles Dickens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William Makepeace Thackeray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George Eliot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Thomas Hardy</a:t>
            </a:r>
            <a:endParaRPr lang="th-TH" dirty="0" smtClean="0">
              <a:sym typeface="Wingdings"/>
            </a:endParaRPr>
          </a:p>
          <a:p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Charles Dickens</a:t>
            </a:r>
            <a:br>
              <a:rPr lang="en-US" sz="3200" dirty="0" smtClean="0"/>
            </a:br>
            <a:endParaRPr lang="th-TH" sz="3200" dirty="0"/>
          </a:p>
        </p:txBody>
      </p:sp>
      <p:pic>
        <p:nvPicPr>
          <p:cNvPr id="6" name="ตัวยึดเนื้อหา 5" descr="dicken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62200" y="990600"/>
            <a:ext cx="4547670" cy="50893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Charles Dickens</a:t>
            </a:r>
            <a:endParaRPr lang="th-TH" sz="36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/>
              <a:t>used novels as a social force against unjust and cruel laws, school system, some institutions 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portrayed the human life and characters realistically</a:t>
            </a:r>
            <a:endParaRPr lang="th-TH" dirty="0" smtClean="0">
              <a:sym typeface="Wingdings"/>
            </a:endParaRPr>
          </a:p>
          <a:p>
            <a:pPr algn="ctr">
              <a:buNone/>
            </a:pPr>
            <a:endParaRPr lang="en-US" dirty="0" smtClean="0">
              <a:sym typeface="Wingdings"/>
            </a:endParaRPr>
          </a:p>
          <a:p>
            <a:pPr>
              <a:buNone/>
            </a:pP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Novels of Charles Dickens</a:t>
            </a:r>
            <a:endParaRPr lang="th-TH" sz="32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>
                <a:sym typeface="Wingdings"/>
              </a:rPr>
              <a:t></a:t>
            </a:r>
            <a:endParaRPr lang="en-US" dirty="0" smtClean="0"/>
          </a:p>
          <a:p>
            <a:pPr algn="ctr">
              <a:buNone/>
            </a:pPr>
            <a:r>
              <a:rPr lang="en-US" sz="3000" i="1" dirty="0" smtClean="0"/>
              <a:t>Oliver Twist</a:t>
            </a:r>
          </a:p>
          <a:p>
            <a:pPr algn="ctr">
              <a:buNone/>
            </a:pPr>
            <a:r>
              <a:rPr lang="en-US" sz="3000" i="1" dirty="0" smtClean="0"/>
              <a:t>David Copperfield</a:t>
            </a:r>
          </a:p>
          <a:p>
            <a:pPr algn="ctr">
              <a:buNone/>
            </a:pPr>
            <a:r>
              <a:rPr lang="en-US" sz="3000" i="1" dirty="0" smtClean="0"/>
              <a:t>Bleak House</a:t>
            </a:r>
          </a:p>
          <a:p>
            <a:pPr algn="ctr">
              <a:buNone/>
            </a:pPr>
            <a:r>
              <a:rPr lang="en-US" sz="3000" i="1" dirty="0" smtClean="0"/>
              <a:t>A Tale of Two Cities</a:t>
            </a:r>
            <a:endParaRPr lang="th-TH" sz="3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Novel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>
                <a:sym typeface="Wingdings"/>
              </a:rPr>
              <a:t>William Makepeace </a:t>
            </a:r>
            <a:r>
              <a:rPr lang="en-US" dirty="0" smtClean="0">
                <a:sym typeface="Wingdings"/>
              </a:rPr>
              <a:t>Thackeray</a:t>
            </a:r>
            <a:endParaRPr lang="th-TH" dirty="0" smtClean="0">
              <a:sym typeface="Wingdings"/>
            </a:endParaRP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attacked the </a:t>
            </a:r>
            <a:r>
              <a:rPr lang="en-US" dirty="0" err="1" smtClean="0">
                <a:sym typeface="Wingdings"/>
              </a:rPr>
              <a:t>hyprocrisy</a:t>
            </a:r>
            <a:r>
              <a:rPr lang="en-US" dirty="0" smtClean="0">
                <a:sym typeface="Wingdings"/>
              </a:rPr>
              <a:t> of English society</a:t>
            </a:r>
            <a:endParaRPr lang="th-TH" dirty="0" smtClean="0">
              <a:sym typeface="Wingdings"/>
            </a:endParaRPr>
          </a:p>
          <a:p>
            <a:pPr algn="ctr">
              <a:buNone/>
            </a:pPr>
            <a:r>
              <a:rPr lang="en-US" dirty="0" smtClean="0">
                <a:sym typeface="Wingdings"/>
              </a:rPr>
              <a:t></a:t>
            </a:r>
          </a:p>
          <a:p>
            <a:pPr algn="ctr">
              <a:buNone/>
            </a:pPr>
            <a:r>
              <a:rPr lang="en-US" i="1" dirty="0" smtClean="0">
                <a:sym typeface="Wingdings"/>
              </a:rPr>
              <a:t>Vanity Fair</a:t>
            </a:r>
            <a:endParaRPr lang="th-TH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Novel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en-US" dirty="0" smtClean="0"/>
              <a:t>George Eliot</a:t>
            </a:r>
            <a:endParaRPr lang="th-TH" dirty="0" smtClean="0"/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Mary Ann Evans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portrayed the life of small English communities</a:t>
            </a:r>
            <a:endParaRPr lang="th-TH" dirty="0" smtClean="0">
              <a:sym typeface="Wingdings"/>
            </a:endParaRPr>
          </a:p>
          <a:p>
            <a:pPr algn="ctr">
              <a:buNone/>
            </a:pPr>
            <a:r>
              <a:rPr lang="en-US" dirty="0" smtClean="0">
                <a:sym typeface="Wingdings"/>
              </a:rPr>
              <a:t>attacked the </a:t>
            </a:r>
            <a:r>
              <a:rPr lang="en-US" dirty="0" smtClean="0">
                <a:sym typeface="Wingdings"/>
              </a:rPr>
              <a:t>hypocrisy </a:t>
            </a:r>
            <a:r>
              <a:rPr lang="en-US" dirty="0" smtClean="0">
                <a:sym typeface="Wingdings"/>
              </a:rPr>
              <a:t>of English society</a:t>
            </a:r>
            <a:endParaRPr lang="th-TH" dirty="0" smtClean="0">
              <a:sym typeface="Wingdings"/>
            </a:endParaRPr>
          </a:p>
          <a:p>
            <a:pPr algn="ctr">
              <a:buNone/>
            </a:pPr>
            <a:r>
              <a:rPr lang="en-US" dirty="0" smtClean="0">
                <a:sym typeface="Wingdings"/>
              </a:rPr>
              <a:t></a:t>
            </a:r>
          </a:p>
          <a:p>
            <a:pPr algn="ctr">
              <a:buNone/>
            </a:pPr>
            <a:r>
              <a:rPr lang="en-US" i="1" dirty="0" smtClean="0">
                <a:sym typeface="Wingdings"/>
              </a:rPr>
              <a:t>The Mill on the Floss</a:t>
            </a:r>
          </a:p>
          <a:p>
            <a:pPr algn="ctr">
              <a:buNone/>
            </a:pPr>
            <a:r>
              <a:rPr lang="en-US" i="1" dirty="0" smtClean="0">
                <a:sym typeface="Wingdings"/>
              </a:rPr>
              <a:t>Silas </a:t>
            </a:r>
            <a:r>
              <a:rPr lang="en-US" i="1" dirty="0" err="1" smtClean="0">
                <a:sym typeface="Wingdings"/>
              </a:rPr>
              <a:t>Marner</a:t>
            </a:r>
            <a:endParaRPr lang="th-TH" i="1" dirty="0" smtClean="0"/>
          </a:p>
          <a:p>
            <a:endParaRPr lang="th-TH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Novel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>
                <a:sym typeface="Wingdings"/>
              </a:rPr>
              <a:t>Thomas Hardy</a:t>
            </a:r>
            <a:endParaRPr lang="th-TH" dirty="0" smtClean="0">
              <a:sym typeface="Wingdings"/>
            </a:endParaRP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human beings are victims of </a:t>
            </a:r>
            <a:r>
              <a:rPr lang="en-US" dirty="0" err="1" smtClean="0">
                <a:sym typeface="Wingdings"/>
              </a:rPr>
              <a:t>enrironment</a:t>
            </a:r>
            <a:r>
              <a:rPr lang="en-US" dirty="0" smtClean="0">
                <a:sym typeface="Wingdings"/>
              </a:rPr>
              <a:t> or fate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</a:t>
            </a:r>
          </a:p>
          <a:p>
            <a:pPr algn="ctr">
              <a:buNone/>
            </a:pPr>
            <a:r>
              <a:rPr lang="en-US" i="1" dirty="0" smtClean="0">
                <a:sym typeface="Wingdings"/>
              </a:rPr>
              <a:t>Far from  the Madding Crowd</a:t>
            </a:r>
          </a:p>
          <a:p>
            <a:pPr algn="ctr">
              <a:buNone/>
            </a:pPr>
            <a:r>
              <a:rPr lang="en-US" i="1" dirty="0" smtClean="0">
                <a:sym typeface="Wingdings"/>
              </a:rPr>
              <a:t>The Mayor of </a:t>
            </a:r>
            <a:r>
              <a:rPr lang="en-US" i="1" dirty="0" err="1" smtClean="0">
                <a:sym typeface="Wingdings"/>
              </a:rPr>
              <a:t>Casterbridge</a:t>
            </a:r>
            <a:endParaRPr lang="en-US" i="1" dirty="0" smtClean="0">
              <a:sym typeface="Wingdings"/>
            </a:endParaRPr>
          </a:p>
          <a:p>
            <a:pPr algn="ctr">
              <a:buNone/>
            </a:pPr>
            <a:r>
              <a:rPr lang="en-US" i="1" dirty="0" smtClean="0">
                <a:sym typeface="Wingdings"/>
              </a:rPr>
              <a:t>Tess of the D’Urbervilles</a:t>
            </a:r>
            <a:endParaRPr lang="th-TH" i="1" dirty="0" smtClean="0"/>
          </a:p>
          <a:p>
            <a:endParaRPr lang="th-TH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Novel during the late 19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-early 18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Century</a:t>
            </a:r>
            <a:endParaRPr lang="th-TH" sz="32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many readers weary of moral restraints of 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Victorian life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craved </a:t>
            </a:r>
            <a:r>
              <a:rPr lang="en-US" dirty="0" smtClean="0">
                <a:sym typeface="Wingdings"/>
              </a:rPr>
              <a:t>literature in which they could escape from the conventional and commonplace world around them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warmly welcomed fiction of Robert Louis Stevenson</a:t>
            </a:r>
            <a:endParaRPr lang="th-TH" dirty="0" smtClean="0">
              <a:sym typeface="Wingdings"/>
            </a:endParaRPr>
          </a:p>
          <a:p>
            <a:endParaRPr lang="th-TH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Robert Louis </a:t>
            </a:r>
            <a:r>
              <a:rPr lang="en-US" sz="3600" dirty="0" err="1" smtClean="0"/>
              <a:t>Stenson</a:t>
            </a:r>
            <a:endParaRPr lang="th-TH" sz="36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>
              <a:buNone/>
            </a:pPr>
            <a:r>
              <a:rPr lang="en-US" sz="2400" b="1" dirty="0" smtClean="0">
                <a:sym typeface="Wingdings"/>
              </a:rPr>
              <a:t></a:t>
            </a:r>
            <a:endParaRPr lang="th-TH" sz="2400" dirty="0" smtClean="0"/>
          </a:p>
          <a:p>
            <a:pPr algn="ctr">
              <a:buNone/>
            </a:pPr>
            <a:r>
              <a:rPr lang="en-US" sz="2400" dirty="0" smtClean="0">
                <a:sym typeface="Wingdings"/>
              </a:rPr>
              <a:t>Romantic novels of adventure </a:t>
            </a:r>
          </a:p>
          <a:p>
            <a:pPr algn="ctr">
              <a:buNone/>
            </a:pPr>
            <a:r>
              <a:rPr lang="th-TH" sz="2400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sz="2400" dirty="0" smtClean="0">
                <a:sym typeface="Wingdings"/>
              </a:rPr>
              <a:t>u</a:t>
            </a:r>
            <a:r>
              <a:rPr lang="en-US" sz="2400" dirty="0" smtClean="0">
                <a:sym typeface="Wingdings"/>
              </a:rPr>
              <a:t>sed old </a:t>
            </a:r>
            <a:r>
              <a:rPr lang="en-US" sz="2400" dirty="0" smtClean="0">
                <a:sym typeface="Wingdings"/>
              </a:rPr>
              <a:t>themes of Romantic story-telling: shipwrecks, pirates, buried treasures</a:t>
            </a:r>
          </a:p>
          <a:p>
            <a:pPr algn="ctr">
              <a:buNone/>
            </a:pPr>
            <a:r>
              <a:rPr lang="th-TH" sz="2400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sz="2400" dirty="0" smtClean="0">
                <a:sym typeface="Wingdings"/>
              </a:rPr>
              <a:t>made them fresh, new and fascinating</a:t>
            </a:r>
          </a:p>
          <a:p>
            <a:pPr algn="ctr">
              <a:buNone/>
            </a:pPr>
            <a:r>
              <a:rPr lang="th-TH" sz="2400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sz="2400" dirty="0" smtClean="0">
                <a:sym typeface="Wingdings"/>
              </a:rPr>
              <a:t>made his characters real human beings, </a:t>
            </a:r>
            <a:r>
              <a:rPr lang="en-US" sz="2400" dirty="0" smtClean="0"/>
              <a:t>not the conventional good men and bad men, heroes and villains </a:t>
            </a:r>
            <a:endParaRPr lang="en-US" sz="2400" dirty="0" smtClean="0"/>
          </a:p>
          <a:p>
            <a:pPr algn="ctr">
              <a:buNone/>
            </a:pPr>
            <a:r>
              <a:rPr lang="en-US" sz="2400" dirty="0" smtClean="0"/>
              <a:t>of most romantic </a:t>
            </a:r>
            <a:r>
              <a:rPr lang="en-US" sz="2400" dirty="0" smtClean="0"/>
              <a:t>fiction</a:t>
            </a:r>
            <a:endParaRPr lang="th-TH" sz="2400" dirty="0" smtClean="0">
              <a:sym typeface="Wingding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Poetry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  <a:endParaRPr lang="th-TH" dirty="0" smtClean="0">
              <a:sym typeface="Wingdings"/>
            </a:endParaRPr>
          </a:p>
          <a:p>
            <a:pPr algn="ctr">
              <a:buNone/>
            </a:pPr>
            <a:r>
              <a:rPr lang="en-US" dirty="0" smtClean="0">
                <a:sym typeface="Wingdings"/>
              </a:rPr>
              <a:t>William Wordsworth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Samuel Taylor </a:t>
            </a:r>
            <a:r>
              <a:rPr lang="en-US" dirty="0" smtClean="0">
                <a:sym typeface="Wingdings"/>
              </a:rPr>
              <a:t>Coleridge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Lake Poets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  <a:endParaRPr lang="en-US" dirty="0" smtClean="0">
              <a:sym typeface="Wingdings"/>
            </a:endParaRPr>
          </a:p>
          <a:p>
            <a:pPr algn="ctr">
              <a:buNone/>
            </a:pPr>
            <a:r>
              <a:rPr lang="en-US" dirty="0" smtClean="0">
                <a:sym typeface="Wingdings"/>
              </a:rPr>
              <a:t>launch the Romantic Age in English literature</a:t>
            </a:r>
          </a:p>
          <a:p>
            <a:pPr>
              <a:buNone/>
            </a:pP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Robert Louis Stevenson</a:t>
            </a:r>
            <a:endParaRPr lang="th-TH" sz="36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</a:t>
            </a:r>
          </a:p>
          <a:p>
            <a:pPr algn="ctr">
              <a:buNone/>
            </a:pPr>
            <a:r>
              <a:rPr lang="en-US" i="1" dirty="0" smtClean="0"/>
              <a:t>Treasure Island</a:t>
            </a:r>
          </a:p>
          <a:p>
            <a:pPr algn="ctr">
              <a:buNone/>
            </a:pPr>
            <a:r>
              <a:rPr lang="en-US" i="1" dirty="0" smtClean="0"/>
              <a:t>Kidnapped</a:t>
            </a:r>
          </a:p>
          <a:p>
            <a:pPr algn="ctr">
              <a:buNone/>
            </a:pPr>
            <a:r>
              <a:rPr lang="en-US" i="1" dirty="0" smtClean="0"/>
              <a:t>The Strange Case of Dr. Jekyll and Mr. Hyde</a:t>
            </a:r>
            <a:endParaRPr lang="th-TH" i="1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Robert Louis Stevenson’s </a:t>
            </a:r>
            <a:r>
              <a:rPr lang="en-US" sz="3200" i="1" dirty="0" smtClean="0"/>
              <a:t>Treasure Island</a:t>
            </a:r>
            <a:endParaRPr lang="th-TH" sz="3200" i="1" dirty="0"/>
          </a:p>
        </p:txBody>
      </p:sp>
      <p:pic>
        <p:nvPicPr>
          <p:cNvPr id="4" name="รูปภาพ 8" descr="treasure Island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295400"/>
            <a:ext cx="6172200" cy="4732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Poetry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dealt not only with nature and the past: the two stock themes of the romantic poems</a:t>
            </a:r>
            <a:endParaRPr lang="th-TH" dirty="0" smtClean="0">
              <a:sym typeface="Wingdings"/>
            </a:endParaRP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the poets might be inspired by as astronomy, evolution, problems of capitalism and labor</a:t>
            </a:r>
          </a:p>
          <a:p>
            <a:pPr>
              <a:buNone/>
            </a:pPr>
            <a:endParaRPr lang="th-TH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Poetry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greatest Victorian poets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Robert Browning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Alfred, Lord </a:t>
            </a:r>
            <a:r>
              <a:rPr lang="en-US" dirty="0" smtClean="0">
                <a:sym typeface="Wingdings"/>
              </a:rPr>
              <a:t>Tennyson</a:t>
            </a:r>
            <a:endParaRPr lang="th-TH" dirty="0" smtClean="0">
              <a:sym typeface="Wingdings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Literature of the 19</a:t>
            </a:r>
            <a:r>
              <a:rPr lang="en-US" sz="4000" baseline="30000" dirty="0" smtClean="0"/>
              <a:t>th</a:t>
            </a:r>
            <a:r>
              <a:rPr lang="en-US" sz="4000" dirty="0" smtClean="0"/>
              <a:t> Century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besides French and English literature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/>
              <a:t>a huge literary output in other languages </a:t>
            </a:r>
            <a:endParaRPr lang="en-US" dirty="0" smtClean="0"/>
          </a:p>
          <a:p>
            <a:pPr algn="ctr">
              <a:buNone/>
            </a:pPr>
            <a:r>
              <a:rPr lang="en-US" dirty="0" smtClean="0"/>
              <a:t>were popular</a:t>
            </a:r>
            <a:endParaRPr lang="en-US" dirty="0" smtClean="0"/>
          </a:p>
          <a:p>
            <a:pPr algn="ctr">
              <a:buNone/>
            </a:pPr>
            <a:endParaRPr lang="th-TH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Russian Literature</a:t>
            </a:r>
            <a:endParaRPr lang="th-TH" sz="4000" dirty="0"/>
          </a:p>
        </p:txBody>
      </p:sp>
      <p:pic>
        <p:nvPicPr>
          <p:cNvPr id="4" name="รูปภาพ 40" descr="russian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775983" y="1600200"/>
            <a:ext cx="3592034" cy="4525963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Russian Literature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Ivan Turgenev</a:t>
            </a:r>
          </a:p>
          <a:p>
            <a:pPr algn="ctr">
              <a:buNone/>
            </a:pPr>
            <a:r>
              <a:rPr lang="en-US" b="1" dirty="0" smtClean="0">
                <a:sym typeface="Wingdings"/>
              </a:rPr>
              <a:t>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collection of short stories </a:t>
            </a:r>
            <a:endParaRPr lang="th-TH" dirty="0" smtClean="0"/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i="1" dirty="0" smtClean="0">
                <a:sym typeface="Wingdings"/>
              </a:rPr>
              <a:t>A Sportsman’s Sketches</a:t>
            </a:r>
          </a:p>
          <a:p>
            <a:pPr algn="ctr">
              <a:buNone/>
            </a:pPr>
            <a:endParaRPr lang="th-TH" dirty="0" smtClean="0">
              <a:sym typeface="Wingdings"/>
            </a:endParaRPr>
          </a:p>
          <a:p>
            <a:pPr>
              <a:buNone/>
            </a:pPr>
            <a:endParaRPr lang="th-TH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Russian Literature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Anton Chekhov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famous for short stories</a:t>
            </a:r>
          </a:p>
          <a:p>
            <a:pPr algn="ctr">
              <a:buNone/>
            </a:pPr>
            <a:r>
              <a:rPr lang="en-US" b="1" dirty="0" smtClean="0">
                <a:sym typeface="Wingdings"/>
              </a:rPr>
              <a:t></a:t>
            </a:r>
          </a:p>
          <a:p>
            <a:pPr algn="ctr">
              <a:buNone/>
            </a:pPr>
            <a:r>
              <a:rPr lang="en-US" i="1" dirty="0" smtClean="0"/>
              <a:t>The Beggar</a:t>
            </a:r>
          </a:p>
          <a:p>
            <a:pPr algn="ctr">
              <a:buNone/>
            </a:pPr>
            <a:r>
              <a:rPr lang="en-US" i="1" dirty="0" smtClean="0"/>
              <a:t>The Sea-Gull</a:t>
            </a:r>
          </a:p>
          <a:p>
            <a:pPr algn="ctr">
              <a:buNone/>
            </a:pPr>
            <a:r>
              <a:rPr lang="en-US" i="1" dirty="0" smtClean="0"/>
              <a:t>Three Sisters</a:t>
            </a:r>
            <a:endParaRPr lang="th-TH" i="1" dirty="0" smtClean="0"/>
          </a:p>
          <a:p>
            <a:endParaRPr lang="th-TH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Russian Literature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Anton Chekhov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also famous for plays</a:t>
            </a:r>
          </a:p>
          <a:p>
            <a:pPr algn="ctr">
              <a:buNone/>
            </a:pPr>
            <a:r>
              <a:rPr lang="en-US" b="1" dirty="0" smtClean="0">
                <a:sym typeface="Wingdings"/>
              </a:rPr>
              <a:t></a:t>
            </a:r>
          </a:p>
          <a:p>
            <a:pPr algn="ctr">
              <a:buNone/>
            </a:pPr>
            <a:r>
              <a:rPr lang="en-US" i="1" dirty="0" smtClean="0">
                <a:sym typeface="Wingdings"/>
              </a:rPr>
              <a:t>The Cherry Orchard</a:t>
            </a:r>
          </a:p>
          <a:p>
            <a:endParaRPr lang="th-TH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Russian Literature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Leo Tolstoy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the most important Russian writer </a:t>
            </a:r>
          </a:p>
          <a:p>
            <a:pPr algn="ctr">
              <a:buNone/>
            </a:pPr>
            <a:r>
              <a:rPr lang="en-US" b="1" dirty="0" smtClean="0">
                <a:sym typeface="Wingdings"/>
              </a:rPr>
              <a:t></a:t>
            </a:r>
          </a:p>
          <a:p>
            <a:pPr algn="ctr">
              <a:buNone/>
            </a:pPr>
            <a:r>
              <a:rPr lang="en-US" i="1" dirty="0" smtClean="0">
                <a:sym typeface="Wingdings"/>
              </a:rPr>
              <a:t>War and Peace</a:t>
            </a:r>
          </a:p>
          <a:p>
            <a:pPr algn="ctr">
              <a:buNone/>
            </a:pPr>
            <a:r>
              <a:rPr lang="en-US" i="1" dirty="0" smtClean="0">
                <a:sym typeface="Wingdings"/>
              </a:rPr>
              <a:t>Anna Karenina</a:t>
            </a:r>
          </a:p>
          <a:p>
            <a:endParaRPr lang="th-TH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William Wordsworth</a:t>
            </a:r>
            <a:endParaRPr lang="th-TH" sz="36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	deeply </a:t>
            </a:r>
            <a:r>
              <a:rPr lang="en-US" dirty="0" smtClean="0"/>
              <a:t>influenced by </a:t>
            </a:r>
          </a:p>
          <a:p>
            <a:pPr>
              <a:buNone/>
            </a:pPr>
            <a:r>
              <a:rPr lang="en-US" dirty="0"/>
              <a:t> </a:t>
            </a:r>
            <a:r>
              <a:rPr lang="en-US" dirty="0" smtClean="0"/>
              <a:t>   the love of nature, </a:t>
            </a:r>
          </a:p>
          <a:p>
            <a:pPr>
              <a:buNone/>
            </a:pPr>
            <a:r>
              <a:rPr lang="en-US" dirty="0"/>
              <a:t> </a:t>
            </a:r>
            <a:r>
              <a:rPr lang="en-US" dirty="0" smtClean="0"/>
              <a:t>   the sights and scenes </a:t>
            </a:r>
          </a:p>
          <a:p>
            <a:pPr>
              <a:buNone/>
            </a:pPr>
            <a:r>
              <a:rPr lang="en-US" dirty="0"/>
              <a:t> </a:t>
            </a:r>
            <a:r>
              <a:rPr lang="en-US" dirty="0" smtClean="0"/>
              <a:t>   of Lake Country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th-TH" dirty="0"/>
          </a:p>
        </p:txBody>
      </p:sp>
      <p:pic>
        <p:nvPicPr>
          <p:cNvPr id="4" name="รูปภาพ 3" descr="wor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1447800"/>
            <a:ext cx="3753496" cy="45720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Leo Tolstoy’s War and Peace</a:t>
            </a:r>
            <a:endParaRPr lang="th-TH" sz="3200" dirty="0"/>
          </a:p>
        </p:txBody>
      </p:sp>
      <p:pic>
        <p:nvPicPr>
          <p:cNvPr id="4" name="รูปภาพ 37" descr="war_and_peace_1956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819400" y="1219200"/>
            <a:ext cx="3490191" cy="4983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Poetry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Walt Whitman</a:t>
            </a:r>
          </a:p>
          <a:p>
            <a:pPr algn="ctr">
              <a:buNone/>
            </a:pPr>
            <a:r>
              <a:rPr lang="en-US" b="1" dirty="0" smtClean="0">
                <a:sym typeface="Wingdings"/>
              </a:rPr>
              <a:t></a:t>
            </a:r>
          </a:p>
          <a:p>
            <a:pPr algn="ctr">
              <a:buNone/>
            </a:pPr>
            <a:r>
              <a:rPr lang="en-US" i="1" dirty="0" smtClean="0">
                <a:sym typeface="Wingdings"/>
              </a:rPr>
              <a:t>Leaves of Grass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>
              <a:buNone/>
            </a:pPr>
            <a:r>
              <a:rPr lang="en-US" dirty="0" smtClean="0"/>
              <a:t>a free-flowing verse and lines of irregular length 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to depict American democracy </a:t>
            </a:r>
            <a:endParaRPr lang="th-TH" dirty="0" smtClean="0">
              <a:sym typeface="Wingdings"/>
            </a:endParaRPr>
          </a:p>
          <a:p>
            <a:pPr>
              <a:buNone/>
            </a:pPr>
            <a:endParaRPr lang="th-TH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Prose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novel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Mark Twain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(Samuel Langhorne Clemens)</a:t>
            </a:r>
          </a:p>
          <a:p>
            <a:pPr algn="ctr">
              <a:buNone/>
            </a:pPr>
            <a:r>
              <a:rPr lang="en-US" b="1" dirty="0" smtClean="0">
                <a:sym typeface="Wingdings"/>
              </a:rPr>
              <a:t></a:t>
            </a:r>
          </a:p>
          <a:p>
            <a:pPr algn="ctr">
              <a:buNone/>
            </a:pPr>
            <a:r>
              <a:rPr lang="en-US" i="1" dirty="0" smtClean="0">
                <a:sym typeface="Wingdings"/>
              </a:rPr>
              <a:t>Adventures of Tom </a:t>
            </a:r>
            <a:r>
              <a:rPr lang="en-US" i="1" dirty="0" err="1" smtClean="0">
                <a:sym typeface="Wingdings"/>
              </a:rPr>
              <a:t>Sawyor</a:t>
            </a:r>
            <a:endParaRPr lang="en-US" i="1" dirty="0" smtClean="0">
              <a:sym typeface="Wingdings"/>
            </a:endParaRPr>
          </a:p>
          <a:p>
            <a:pPr algn="ctr">
              <a:buNone/>
            </a:pPr>
            <a:r>
              <a:rPr lang="en-US" i="1" dirty="0" smtClean="0">
                <a:sym typeface="Wingdings"/>
              </a:rPr>
              <a:t>Adventures of Huckleberry Finn</a:t>
            </a:r>
            <a:endParaRPr lang="th-TH" i="1" dirty="0" smtClean="0">
              <a:sym typeface="Wingdings"/>
            </a:endParaRPr>
          </a:p>
          <a:p>
            <a:pPr>
              <a:buNone/>
            </a:pPr>
            <a:endParaRPr lang="th-TH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45" descr="mark twain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181600" y="1371600"/>
            <a:ext cx="3200556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รูปภาพ 4" descr="tom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914400" y="609600"/>
            <a:ext cx="3699510" cy="44795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Prose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Naturalism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/>
              <a:t>portrayed the misery and harsh conditions </a:t>
            </a:r>
          </a:p>
          <a:p>
            <a:pPr algn="ctr">
              <a:buNone/>
            </a:pPr>
            <a:r>
              <a:rPr lang="en-US" dirty="0" smtClean="0"/>
              <a:t>of real life</a:t>
            </a:r>
            <a:endParaRPr lang="en-US" dirty="0" smtClean="0">
              <a:sym typeface="Wingdings"/>
            </a:endParaRP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every human being was determined by the forces of heredity and environment</a:t>
            </a:r>
            <a:endParaRPr lang="th-TH" dirty="0" smtClean="0">
              <a:sym typeface="Wingdings"/>
            </a:endParaRPr>
          </a:p>
          <a:p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Naturalistic Novelist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Stephen Crane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Theodore Dreiser</a:t>
            </a:r>
            <a:endParaRPr lang="th-TH" dirty="0" smtClean="0">
              <a:sym typeface="Wingdings"/>
            </a:endParaRPr>
          </a:p>
          <a:p>
            <a:endParaRPr lang="th-TH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Naturalistic Novelist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Stephen Crane</a:t>
            </a:r>
          </a:p>
          <a:p>
            <a:pPr algn="ctr">
              <a:buNone/>
            </a:pPr>
            <a:r>
              <a:rPr lang="en-US" b="1" dirty="0" smtClean="0">
                <a:sym typeface="Wingdings"/>
              </a:rPr>
              <a:t></a:t>
            </a:r>
          </a:p>
          <a:p>
            <a:pPr algn="ctr">
              <a:buNone/>
            </a:pPr>
            <a:r>
              <a:rPr lang="en-US" i="1" dirty="0" smtClean="0">
                <a:sym typeface="Wingdings"/>
              </a:rPr>
              <a:t>A Red Badge of Courage</a:t>
            </a:r>
          </a:p>
          <a:p>
            <a:endParaRPr lang="th-TH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Naturalistic Novelist</a:t>
            </a:r>
            <a:endParaRPr lang="th-TH" sz="40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Theodore Dreiser</a:t>
            </a:r>
            <a:endParaRPr lang="th-TH" dirty="0" smtClean="0">
              <a:sym typeface="Wingdings"/>
            </a:endParaRPr>
          </a:p>
          <a:p>
            <a:pPr algn="ctr">
              <a:buNone/>
            </a:pPr>
            <a:r>
              <a:rPr lang="en-US" b="1" dirty="0" smtClean="0">
                <a:sym typeface="Wingdings"/>
              </a:rPr>
              <a:t></a:t>
            </a:r>
          </a:p>
          <a:p>
            <a:pPr algn="ctr">
              <a:buNone/>
            </a:pPr>
            <a:r>
              <a:rPr lang="en-US" i="1" dirty="0" smtClean="0">
                <a:sym typeface="Wingdings"/>
              </a:rPr>
              <a:t>An American Tragedy</a:t>
            </a:r>
          </a:p>
          <a:p>
            <a:endParaRPr lang="th-TH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William Wordsworth</a:t>
            </a:r>
            <a:endParaRPr lang="th-TH" sz="32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>
                <a:sym typeface="Wingdings"/>
              </a:rPr>
              <a:t></a:t>
            </a:r>
          </a:p>
          <a:p>
            <a:pPr algn="ctr">
              <a:buNone/>
            </a:pPr>
            <a:r>
              <a:rPr lang="en-US" i="1" dirty="0" smtClean="0">
                <a:sym typeface="Wingdings"/>
              </a:rPr>
              <a:t>To Daisy </a:t>
            </a:r>
          </a:p>
          <a:p>
            <a:pPr algn="ctr">
              <a:buNone/>
            </a:pPr>
            <a:r>
              <a:rPr lang="en-US" i="1" dirty="0" smtClean="0">
                <a:sym typeface="Wingdings"/>
              </a:rPr>
              <a:t>She Dwelt among the </a:t>
            </a:r>
            <a:r>
              <a:rPr lang="en-US" i="1" dirty="0" err="1" smtClean="0">
                <a:sym typeface="Wingdings"/>
              </a:rPr>
              <a:t>Untrodden</a:t>
            </a:r>
            <a:r>
              <a:rPr lang="en-US" i="1" dirty="0" smtClean="0">
                <a:sym typeface="Wingdings"/>
              </a:rPr>
              <a:t> Ways</a:t>
            </a:r>
          </a:p>
          <a:p>
            <a:pPr algn="ctr">
              <a:buNone/>
            </a:pPr>
            <a:r>
              <a:rPr lang="en-US" i="1" dirty="0" smtClean="0">
                <a:sym typeface="Wingdings"/>
              </a:rPr>
              <a:t>I Wandered Lonely as a Cloud</a:t>
            </a:r>
          </a:p>
          <a:p>
            <a:pPr algn="ctr">
              <a:buNone/>
            </a:pPr>
            <a:r>
              <a:rPr lang="th-TH" dirty="0" smtClean="0">
                <a:sym typeface="Wingdings"/>
              </a:rPr>
              <a:t></a:t>
            </a:r>
          </a:p>
          <a:p>
            <a:pPr algn="ctr">
              <a:buNone/>
            </a:pPr>
            <a:r>
              <a:rPr lang="en-US" dirty="0" smtClean="0">
                <a:sym typeface="Wingdings"/>
              </a:rPr>
              <a:t>tenderness and a love of simplicity </a:t>
            </a:r>
          </a:p>
          <a:p>
            <a:pPr algn="ctr">
              <a:buNone/>
            </a:pPr>
            <a:endParaRPr lang="en-US" i="1" dirty="0" smtClean="0">
              <a:sym typeface="Wingdings"/>
            </a:endParaRPr>
          </a:p>
          <a:p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1505</Words>
  <Application>Microsoft Office PowerPoint</Application>
  <PresentationFormat>นำเสนอทางหน้าจอ (4:3)</PresentationFormat>
  <Paragraphs>519</Paragraphs>
  <Slides>87</Slides>
  <Notes>0</Notes>
  <HiddenSlides>0</HiddenSlides>
  <MMClips>1</MMClips>
  <ScaleCrop>false</ScaleCrop>
  <HeadingPairs>
    <vt:vector size="6" baseType="variant">
      <vt:variant>
        <vt:lpstr>ชุดรูปแบบ</vt:lpstr>
      </vt:variant>
      <vt:variant>
        <vt:i4>1</vt:i4>
      </vt:variant>
      <vt:variant>
        <vt:lpstr>เซิร์ฟเวอร์ OLE ฝังตัว</vt:lpstr>
      </vt:variant>
      <vt:variant>
        <vt:i4>1</vt:i4>
      </vt:variant>
      <vt:variant>
        <vt:lpstr>ชื่อเรื่องภาพนิ่ง</vt:lpstr>
      </vt:variant>
      <vt:variant>
        <vt:i4>87</vt:i4>
      </vt:variant>
    </vt:vector>
  </HeadingPairs>
  <TitlesOfParts>
    <vt:vector size="89" baseType="lpstr">
      <vt:lpstr>ชุดรูปแบบของ Office</vt:lpstr>
      <vt:lpstr>Package</vt:lpstr>
      <vt:lpstr>Literature of the 19th Century</vt:lpstr>
      <vt:lpstr>Literature of the 19th Century</vt:lpstr>
      <vt:lpstr>First Part of the 19th Century   Romanticism</vt:lpstr>
      <vt:lpstr>Romanticism</vt:lpstr>
      <vt:lpstr>Romanticism</vt:lpstr>
      <vt:lpstr>Romanticism</vt:lpstr>
      <vt:lpstr>Poetry</vt:lpstr>
      <vt:lpstr>William Wordsworth</vt:lpstr>
      <vt:lpstr>William Wordsworth</vt:lpstr>
      <vt:lpstr>tenderness and a love of simplicity seen in Wordsworth’s poems </vt:lpstr>
      <vt:lpstr>Samuel Taylor Coleridge</vt:lpstr>
      <vt:lpstr>Rime of the Ancient Mariner: an old mariner was fated because he destroyed nature represented by an albatross </vt:lpstr>
      <vt:lpstr>Prose</vt:lpstr>
      <vt:lpstr>Prose</vt:lpstr>
      <vt:lpstr>Sir Walter Scott </vt:lpstr>
      <vt:lpstr>Prose </vt:lpstr>
      <vt:lpstr>Jane Austen</vt:lpstr>
      <vt:lpstr>Jane Austen</vt:lpstr>
      <vt:lpstr>Jane Austen</vt:lpstr>
      <vt:lpstr>French Literature</vt:lpstr>
      <vt:lpstr>Prose</vt:lpstr>
      <vt:lpstr>The Three Musketeers</vt:lpstr>
      <vt:lpstr>Prose</vt:lpstr>
      <vt:lpstr>Victor Hugo</vt:lpstr>
      <vt:lpstr>The Hunchback of Notre-Dame</vt:lpstr>
      <vt:lpstr>Les Misérables </vt:lpstr>
      <vt:lpstr>American Literature</vt:lpstr>
      <vt:lpstr>Prose</vt:lpstr>
      <vt:lpstr>Washington Irving</vt:lpstr>
      <vt:lpstr>Washington Irving</vt:lpstr>
      <vt:lpstr>Rip Van Winkle</vt:lpstr>
      <vt:lpstr>Legend of the Sleepy Hollow</vt:lpstr>
      <vt:lpstr>Prose</vt:lpstr>
      <vt:lpstr>Novel</vt:lpstr>
      <vt:lpstr>Novel</vt:lpstr>
      <vt:lpstr>James Fenimore Cooper</vt:lpstr>
      <vt:lpstr>Prose</vt:lpstr>
      <vt:lpstr>Nathaniel Hawthorne</vt:lpstr>
      <vt:lpstr>Nathaniel Hawthorne</vt:lpstr>
      <vt:lpstr>Edgar  Allan Poe</vt:lpstr>
      <vt:lpstr>Poetry</vt:lpstr>
      <vt:lpstr>Prose</vt:lpstr>
      <vt:lpstr>Transcendentalism</vt:lpstr>
      <vt:lpstr>Literary Works of the Transcendentalists</vt:lpstr>
      <vt:lpstr>Literary Works of the Transcendentalists</vt:lpstr>
      <vt:lpstr>Henry David Thoreau </vt:lpstr>
      <vt:lpstr>Literary Works of the Transcendentalists</vt:lpstr>
      <vt:lpstr>Gandhi was impressed by Henry David Thoreau’s advice to resist things that were wrong or injustice by refusing to cooperate.  </vt:lpstr>
      <vt:lpstr>Second Part of the 19th century   Realism </vt:lpstr>
      <vt:lpstr>French Literature</vt:lpstr>
      <vt:lpstr>Prose</vt:lpstr>
      <vt:lpstr>Gustave Flaubert  </vt:lpstr>
      <vt:lpstr>English Literature</vt:lpstr>
      <vt:lpstr>Victorian Period</vt:lpstr>
      <vt:lpstr>large cities with crowded slums grew up </vt:lpstr>
      <vt:lpstr>During Victorian Period, women workers had to work long hours with low paid. </vt:lpstr>
      <vt:lpstr>Due to the Industrial Revolution, child labor was cruelly treated . Children had to work 12-18 hours a day.</vt:lpstr>
      <vt:lpstr>The use of child labor in the factory</vt:lpstr>
      <vt:lpstr>Victorian Period</vt:lpstr>
      <vt:lpstr>Prose</vt:lpstr>
      <vt:lpstr>Novel</vt:lpstr>
      <vt:lpstr>Charles Dickens </vt:lpstr>
      <vt:lpstr>Charles Dickens</vt:lpstr>
      <vt:lpstr>Novels of Charles Dickens</vt:lpstr>
      <vt:lpstr>Novel</vt:lpstr>
      <vt:lpstr>Novel</vt:lpstr>
      <vt:lpstr>Novel</vt:lpstr>
      <vt:lpstr>Novel during the late 19th-early 18th Century</vt:lpstr>
      <vt:lpstr>Robert Louis Stenson</vt:lpstr>
      <vt:lpstr>Robert Louis Stevenson</vt:lpstr>
      <vt:lpstr>Robert Louis Stevenson’s Treasure Island</vt:lpstr>
      <vt:lpstr>Poetry</vt:lpstr>
      <vt:lpstr>Poetry</vt:lpstr>
      <vt:lpstr>Literature of the 19th Century</vt:lpstr>
      <vt:lpstr>Russian Literature</vt:lpstr>
      <vt:lpstr>Russian Literature</vt:lpstr>
      <vt:lpstr>Russian Literature</vt:lpstr>
      <vt:lpstr>Russian Literature</vt:lpstr>
      <vt:lpstr>Russian Literature</vt:lpstr>
      <vt:lpstr>Leo Tolstoy’s War and Peace</vt:lpstr>
      <vt:lpstr>Poetry</vt:lpstr>
      <vt:lpstr>Prose</vt:lpstr>
      <vt:lpstr>ภาพนิ่ง 83</vt:lpstr>
      <vt:lpstr>Prose</vt:lpstr>
      <vt:lpstr>Naturalistic Novelist</vt:lpstr>
      <vt:lpstr>Naturalistic Novelist</vt:lpstr>
      <vt:lpstr>Naturalistic Novelist</vt:lpstr>
    </vt:vector>
  </TitlesOfParts>
  <Company>Kasetsart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Literature of the 19th Century</dc:title>
  <dc:creator>user</dc:creator>
  <cp:lastModifiedBy>user</cp:lastModifiedBy>
  <cp:revision>70</cp:revision>
  <dcterms:created xsi:type="dcterms:W3CDTF">2014-10-25T07:33:57Z</dcterms:created>
  <dcterms:modified xsi:type="dcterms:W3CDTF">2014-11-12T08:32:49Z</dcterms:modified>
</cp:coreProperties>
</file>